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1" r:id="rId1"/>
  </p:sldMasterIdLst>
  <p:sldIdLst>
    <p:sldId id="271" r:id="rId2"/>
    <p:sldId id="257" r:id="rId3"/>
    <p:sldId id="258" r:id="rId4"/>
    <p:sldId id="259" r:id="rId5"/>
    <p:sldId id="261" r:id="rId6"/>
    <p:sldId id="262" r:id="rId7"/>
    <p:sldId id="264" r:id="rId8"/>
    <p:sldId id="260" r:id="rId9"/>
    <p:sldId id="263" r:id="rId10"/>
    <p:sldId id="265" r:id="rId11"/>
    <p:sldId id="266" r:id="rId12"/>
    <p:sldId id="267" r:id="rId13"/>
    <p:sldId id="268" r:id="rId14"/>
    <p:sldId id="269" r:id="rId15"/>
    <p:sldId id="270"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showGuides="1">
      <p:cViewPr>
        <p:scale>
          <a:sx n="81" d="100"/>
          <a:sy n="81" d="100"/>
        </p:scale>
        <p:origin x="754" y="53"/>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9A6A0B-2925-8CBB-8F8E-8D76E86FCB5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C9BA9BDB-EAB0-0AC5-5A31-DFE4EFC9E76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720555BE-2263-9185-5473-9F69C23BE0A8}"/>
              </a:ext>
            </a:extLst>
          </p:cNvPr>
          <p:cNvSpPr>
            <a:spLocks noGrp="1"/>
          </p:cNvSpPr>
          <p:nvPr>
            <p:ph type="dt" sz="half" idx="10"/>
          </p:nvPr>
        </p:nvSpPr>
        <p:spPr/>
        <p:txBody>
          <a:bodyPr/>
          <a:lstStyle/>
          <a:p>
            <a:fld id="{FED2AE79-F83F-4906-A485-4ACBB2E4DE7F}" type="datetimeFigureOut">
              <a:rPr lang="en-IN" smtClean="0"/>
              <a:t>18-09-2025</a:t>
            </a:fld>
            <a:endParaRPr lang="en-IN"/>
          </a:p>
        </p:txBody>
      </p:sp>
      <p:sp>
        <p:nvSpPr>
          <p:cNvPr id="5" name="Footer Placeholder 4">
            <a:extLst>
              <a:ext uri="{FF2B5EF4-FFF2-40B4-BE49-F238E27FC236}">
                <a16:creationId xmlns:a16="http://schemas.microsoft.com/office/drawing/2014/main" id="{A469CFAB-CB2E-10D0-B2BE-2945D753ADB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F7019D6-EFB7-9735-0F8D-F143EC585B94}"/>
              </a:ext>
            </a:extLst>
          </p:cNvPr>
          <p:cNvSpPr>
            <a:spLocks noGrp="1"/>
          </p:cNvSpPr>
          <p:nvPr>
            <p:ph type="sldNum" sz="quarter" idx="12"/>
          </p:nvPr>
        </p:nvSpPr>
        <p:spPr/>
        <p:txBody>
          <a:bodyPr/>
          <a:lstStyle/>
          <a:p>
            <a:fld id="{288447D2-A75C-4255-8397-4EB12B55F507}" type="slidenum">
              <a:rPr lang="en-IN" smtClean="0"/>
              <a:t>‹#›</a:t>
            </a:fld>
            <a:endParaRPr lang="en-IN"/>
          </a:p>
        </p:txBody>
      </p:sp>
    </p:spTree>
    <p:extLst>
      <p:ext uri="{BB962C8B-B14F-4D97-AF65-F5344CB8AC3E}">
        <p14:creationId xmlns:p14="http://schemas.microsoft.com/office/powerpoint/2010/main" val="41487238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0CDD6C-77D0-A36E-EB27-3CF1ED132C8D}"/>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F767F92A-EE2C-6DA8-4E41-2E47C9D6ED5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7010ABE-0CF7-E117-B739-61CB650F50F4}"/>
              </a:ext>
            </a:extLst>
          </p:cNvPr>
          <p:cNvSpPr>
            <a:spLocks noGrp="1"/>
          </p:cNvSpPr>
          <p:nvPr>
            <p:ph type="dt" sz="half" idx="10"/>
          </p:nvPr>
        </p:nvSpPr>
        <p:spPr/>
        <p:txBody>
          <a:bodyPr/>
          <a:lstStyle/>
          <a:p>
            <a:fld id="{FED2AE79-F83F-4906-A485-4ACBB2E4DE7F}" type="datetimeFigureOut">
              <a:rPr lang="en-IN" smtClean="0"/>
              <a:t>18-09-2025</a:t>
            </a:fld>
            <a:endParaRPr lang="en-IN"/>
          </a:p>
        </p:txBody>
      </p:sp>
      <p:sp>
        <p:nvSpPr>
          <p:cNvPr id="5" name="Footer Placeholder 4">
            <a:extLst>
              <a:ext uri="{FF2B5EF4-FFF2-40B4-BE49-F238E27FC236}">
                <a16:creationId xmlns:a16="http://schemas.microsoft.com/office/drawing/2014/main" id="{ACE6681B-C414-901C-A4DC-BDE0F10D6B2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AF9F6A8-B8F7-CF3D-5823-8BC94221F076}"/>
              </a:ext>
            </a:extLst>
          </p:cNvPr>
          <p:cNvSpPr>
            <a:spLocks noGrp="1"/>
          </p:cNvSpPr>
          <p:nvPr>
            <p:ph type="sldNum" sz="quarter" idx="12"/>
          </p:nvPr>
        </p:nvSpPr>
        <p:spPr/>
        <p:txBody>
          <a:bodyPr/>
          <a:lstStyle/>
          <a:p>
            <a:fld id="{288447D2-A75C-4255-8397-4EB12B55F507}" type="slidenum">
              <a:rPr lang="en-IN" smtClean="0"/>
              <a:t>‹#›</a:t>
            </a:fld>
            <a:endParaRPr lang="en-IN"/>
          </a:p>
        </p:txBody>
      </p:sp>
    </p:spTree>
    <p:extLst>
      <p:ext uri="{BB962C8B-B14F-4D97-AF65-F5344CB8AC3E}">
        <p14:creationId xmlns:p14="http://schemas.microsoft.com/office/powerpoint/2010/main" val="1813715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6559C4F-EF93-81F9-D21D-DD89B1FB41B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1DF627AE-6F10-9E0E-DDA8-86E2CE11A60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705D95D-D693-338C-AC92-6F66C06BF0D8}"/>
              </a:ext>
            </a:extLst>
          </p:cNvPr>
          <p:cNvSpPr>
            <a:spLocks noGrp="1"/>
          </p:cNvSpPr>
          <p:nvPr>
            <p:ph type="dt" sz="half" idx="10"/>
          </p:nvPr>
        </p:nvSpPr>
        <p:spPr/>
        <p:txBody>
          <a:bodyPr/>
          <a:lstStyle/>
          <a:p>
            <a:fld id="{FED2AE79-F83F-4906-A485-4ACBB2E4DE7F}" type="datetimeFigureOut">
              <a:rPr lang="en-IN" smtClean="0"/>
              <a:t>18-09-2025</a:t>
            </a:fld>
            <a:endParaRPr lang="en-IN"/>
          </a:p>
        </p:txBody>
      </p:sp>
      <p:sp>
        <p:nvSpPr>
          <p:cNvPr id="5" name="Footer Placeholder 4">
            <a:extLst>
              <a:ext uri="{FF2B5EF4-FFF2-40B4-BE49-F238E27FC236}">
                <a16:creationId xmlns:a16="http://schemas.microsoft.com/office/drawing/2014/main" id="{AD60D56E-983F-29EF-826A-F0C90C9223C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B2F1CA1-FCCC-F219-91A4-10E43E51B237}"/>
              </a:ext>
            </a:extLst>
          </p:cNvPr>
          <p:cNvSpPr>
            <a:spLocks noGrp="1"/>
          </p:cNvSpPr>
          <p:nvPr>
            <p:ph type="sldNum" sz="quarter" idx="12"/>
          </p:nvPr>
        </p:nvSpPr>
        <p:spPr/>
        <p:txBody>
          <a:bodyPr/>
          <a:lstStyle/>
          <a:p>
            <a:fld id="{288447D2-A75C-4255-8397-4EB12B55F507}" type="slidenum">
              <a:rPr lang="en-IN" smtClean="0"/>
              <a:t>‹#›</a:t>
            </a:fld>
            <a:endParaRPr lang="en-IN"/>
          </a:p>
        </p:txBody>
      </p:sp>
    </p:spTree>
    <p:extLst>
      <p:ext uri="{BB962C8B-B14F-4D97-AF65-F5344CB8AC3E}">
        <p14:creationId xmlns:p14="http://schemas.microsoft.com/office/powerpoint/2010/main" val="3613597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FE4176-3162-FC43-9055-CDBE4A4662C5}"/>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2BCE6C06-393C-47BB-3694-4C9757885A4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422C609-7C91-5817-6350-C7052B3883A2}"/>
              </a:ext>
            </a:extLst>
          </p:cNvPr>
          <p:cNvSpPr>
            <a:spLocks noGrp="1"/>
          </p:cNvSpPr>
          <p:nvPr>
            <p:ph type="dt" sz="half" idx="10"/>
          </p:nvPr>
        </p:nvSpPr>
        <p:spPr/>
        <p:txBody>
          <a:bodyPr/>
          <a:lstStyle/>
          <a:p>
            <a:fld id="{FED2AE79-F83F-4906-A485-4ACBB2E4DE7F}" type="datetimeFigureOut">
              <a:rPr lang="en-IN" smtClean="0"/>
              <a:t>18-09-2025</a:t>
            </a:fld>
            <a:endParaRPr lang="en-IN"/>
          </a:p>
        </p:txBody>
      </p:sp>
      <p:sp>
        <p:nvSpPr>
          <p:cNvPr id="5" name="Footer Placeholder 4">
            <a:extLst>
              <a:ext uri="{FF2B5EF4-FFF2-40B4-BE49-F238E27FC236}">
                <a16:creationId xmlns:a16="http://schemas.microsoft.com/office/drawing/2014/main" id="{662CE159-8593-A620-3365-D8F83801C50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B64A404-CE68-8A11-C292-DC61F338E924}"/>
              </a:ext>
            </a:extLst>
          </p:cNvPr>
          <p:cNvSpPr>
            <a:spLocks noGrp="1"/>
          </p:cNvSpPr>
          <p:nvPr>
            <p:ph type="sldNum" sz="quarter" idx="12"/>
          </p:nvPr>
        </p:nvSpPr>
        <p:spPr/>
        <p:txBody>
          <a:bodyPr/>
          <a:lstStyle/>
          <a:p>
            <a:fld id="{288447D2-A75C-4255-8397-4EB12B55F507}" type="slidenum">
              <a:rPr lang="en-IN" smtClean="0"/>
              <a:t>‹#›</a:t>
            </a:fld>
            <a:endParaRPr lang="en-IN"/>
          </a:p>
        </p:txBody>
      </p:sp>
    </p:spTree>
    <p:extLst>
      <p:ext uri="{BB962C8B-B14F-4D97-AF65-F5344CB8AC3E}">
        <p14:creationId xmlns:p14="http://schemas.microsoft.com/office/powerpoint/2010/main" val="42067348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A40BDE-A5E4-EF98-1602-7812FAFD337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37D58C83-5883-909F-F547-392A87500B5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7411EB3-D8E4-3AAE-C4D2-1817F3EC5DF9}"/>
              </a:ext>
            </a:extLst>
          </p:cNvPr>
          <p:cNvSpPr>
            <a:spLocks noGrp="1"/>
          </p:cNvSpPr>
          <p:nvPr>
            <p:ph type="dt" sz="half" idx="10"/>
          </p:nvPr>
        </p:nvSpPr>
        <p:spPr/>
        <p:txBody>
          <a:bodyPr/>
          <a:lstStyle/>
          <a:p>
            <a:fld id="{FED2AE79-F83F-4906-A485-4ACBB2E4DE7F}" type="datetimeFigureOut">
              <a:rPr lang="en-IN" smtClean="0"/>
              <a:t>18-09-2025</a:t>
            </a:fld>
            <a:endParaRPr lang="en-IN"/>
          </a:p>
        </p:txBody>
      </p:sp>
      <p:sp>
        <p:nvSpPr>
          <p:cNvPr id="5" name="Footer Placeholder 4">
            <a:extLst>
              <a:ext uri="{FF2B5EF4-FFF2-40B4-BE49-F238E27FC236}">
                <a16:creationId xmlns:a16="http://schemas.microsoft.com/office/drawing/2014/main" id="{DF741D6E-6E45-5053-6AD2-C7954946D55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3D0C143-461C-3999-1C27-A9EC3A3001C2}"/>
              </a:ext>
            </a:extLst>
          </p:cNvPr>
          <p:cNvSpPr>
            <a:spLocks noGrp="1"/>
          </p:cNvSpPr>
          <p:nvPr>
            <p:ph type="sldNum" sz="quarter" idx="12"/>
          </p:nvPr>
        </p:nvSpPr>
        <p:spPr/>
        <p:txBody>
          <a:bodyPr/>
          <a:lstStyle/>
          <a:p>
            <a:fld id="{288447D2-A75C-4255-8397-4EB12B55F507}" type="slidenum">
              <a:rPr lang="en-IN" smtClean="0"/>
              <a:t>‹#›</a:t>
            </a:fld>
            <a:endParaRPr lang="en-IN"/>
          </a:p>
        </p:txBody>
      </p:sp>
    </p:spTree>
    <p:extLst>
      <p:ext uri="{BB962C8B-B14F-4D97-AF65-F5344CB8AC3E}">
        <p14:creationId xmlns:p14="http://schemas.microsoft.com/office/powerpoint/2010/main" val="6441361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EBD359-854B-8B73-C19E-CF955D065F5C}"/>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6D385392-BE30-BAF6-9AF0-1C5807229EB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DF24C9AE-99D1-0058-D5B4-D3E6557E967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F0FBF47C-AC18-C1A4-516E-C8033DF946D6}"/>
              </a:ext>
            </a:extLst>
          </p:cNvPr>
          <p:cNvSpPr>
            <a:spLocks noGrp="1"/>
          </p:cNvSpPr>
          <p:nvPr>
            <p:ph type="dt" sz="half" idx="10"/>
          </p:nvPr>
        </p:nvSpPr>
        <p:spPr/>
        <p:txBody>
          <a:bodyPr/>
          <a:lstStyle/>
          <a:p>
            <a:fld id="{FED2AE79-F83F-4906-A485-4ACBB2E4DE7F}" type="datetimeFigureOut">
              <a:rPr lang="en-IN" smtClean="0"/>
              <a:t>18-09-2025</a:t>
            </a:fld>
            <a:endParaRPr lang="en-IN"/>
          </a:p>
        </p:txBody>
      </p:sp>
      <p:sp>
        <p:nvSpPr>
          <p:cNvPr id="6" name="Footer Placeholder 5">
            <a:extLst>
              <a:ext uri="{FF2B5EF4-FFF2-40B4-BE49-F238E27FC236}">
                <a16:creationId xmlns:a16="http://schemas.microsoft.com/office/drawing/2014/main" id="{56B15EC7-9687-64F4-26B3-E6AE0464BF5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76F94C39-127D-C109-46A7-279ECA84E045}"/>
              </a:ext>
            </a:extLst>
          </p:cNvPr>
          <p:cNvSpPr>
            <a:spLocks noGrp="1"/>
          </p:cNvSpPr>
          <p:nvPr>
            <p:ph type="sldNum" sz="quarter" idx="12"/>
          </p:nvPr>
        </p:nvSpPr>
        <p:spPr/>
        <p:txBody>
          <a:bodyPr/>
          <a:lstStyle/>
          <a:p>
            <a:fld id="{288447D2-A75C-4255-8397-4EB12B55F507}" type="slidenum">
              <a:rPr lang="en-IN" smtClean="0"/>
              <a:t>‹#›</a:t>
            </a:fld>
            <a:endParaRPr lang="en-IN"/>
          </a:p>
        </p:txBody>
      </p:sp>
    </p:spTree>
    <p:extLst>
      <p:ext uri="{BB962C8B-B14F-4D97-AF65-F5344CB8AC3E}">
        <p14:creationId xmlns:p14="http://schemas.microsoft.com/office/powerpoint/2010/main" val="18885317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711130-90C8-1F35-7271-F3F99844C75D}"/>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B0D2AD10-7108-3EB8-2FCE-679E8197CCE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71247BC-2812-4C6C-1FAD-3FBAFF43B8D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1C5C1BAB-52A6-E83D-2A28-DC4A7E3F20C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56617CF-D268-CCDF-7AC2-B2AC05A0D1A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DB240E3D-A7B3-3BFF-7B44-150E28CF7B38}"/>
              </a:ext>
            </a:extLst>
          </p:cNvPr>
          <p:cNvSpPr>
            <a:spLocks noGrp="1"/>
          </p:cNvSpPr>
          <p:nvPr>
            <p:ph type="dt" sz="half" idx="10"/>
          </p:nvPr>
        </p:nvSpPr>
        <p:spPr/>
        <p:txBody>
          <a:bodyPr/>
          <a:lstStyle/>
          <a:p>
            <a:fld id="{FED2AE79-F83F-4906-A485-4ACBB2E4DE7F}" type="datetimeFigureOut">
              <a:rPr lang="en-IN" smtClean="0"/>
              <a:t>18-09-2025</a:t>
            </a:fld>
            <a:endParaRPr lang="en-IN"/>
          </a:p>
        </p:txBody>
      </p:sp>
      <p:sp>
        <p:nvSpPr>
          <p:cNvPr id="8" name="Footer Placeholder 7">
            <a:extLst>
              <a:ext uri="{FF2B5EF4-FFF2-40B4-BE49-F238E27FC236}">
                <a16:creationId xmlns:a16="http://schemas.microsoft.com/office/drawing/2014/main" id="{6A45DA7F-6F6D-ED37-B7B9-FE7056F9CEC4}"/>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EEFDDA57-9B69-5377-B931-C4F510E1CB1F}"/>
              </a:ext>
            </a:extLst>
          </p:cNvPr>
          <p:cNvSpPr>
            <a:spLocks noGrp="1"/>
          </p:cNvSpPr>
          <p:nvPr>
            <p:ph type="sldNum" sz="quarter" idx="12"/>
          </p:nvPr>
        </p:nvSpPr>
        <p:spPr/>
        <p:txBody>
          <a:bodyPr/>
          <a:lstStyle/>
          <a:p>
            <a:fld id="{288447D2-A75C-4255-8397-4EB12B55F507}" type="slidenum">
              <a:rPr lang="en-IN" smtClean="0"/>
              <a:t>‹#›</a:t>
            </a:fld>
            <a:endParaRPr lang="en-IN"/>
          </a:p>
        </p:txBody>
      </p:sp>
    </p:spTree>
    <p:extLst>
      <p:ext uri="{BB962C8B-B14F-4D97-AF65-F5344CB8AC3E}">
        <p14:creationId xmlns:p14="http://schemas.microsoft.com/office/powerpoint/2010/main" val="13387196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EB678A-21E7-5B43-8637-A0C4DAB38751}"/>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22FCC14B-B250-EF74-68A2-D5A31DA579FC}"/>
              </a:ext>
            </a:extLst>
          </p:cNvPr>
          <p:cNvSpPr>
            <a:spLocks noGrp="1"/>
          </p:cNvSpPr>
          <p:nvPr>
            <p:ph type="dt" sz="half" idx="10"/>
          </p:nvPr>
        </p:nvSpPr>
        <p:spPr/>
        <p:txBody>
          <a:bodyPr/>
          <a:lstStyle/>
          <a:p>
            <a:fld id="{FED2AE79-F83F-4906-A485-4ACBB2E4DE7F}" type="datetimeFigureOut">
              <a:rPr lang="en-IN" smtClean="0"/>
              <a:t>18-09-2025</a:t>
            </a:fld>
            <a:endParaRPr lang="en-IN"/>
          </a:p>
        </p:txBody>
      </p:sp>
      <p:sp>
        <p:nvSpPr>
          <p:cNvPr id="4" name="Footer Placeholder 3">
            <a:extLst>
              <a:ext uri="{FF2B5EF4-FFF2-40B4-BE49-F238E27FC236}">
                <a16:creationId xmlns:a16="http://schemas.microsoft.com/office/drawing/2014/main" id="{3F1DC9DE-37F5-5D78-0E70-0F505E9E12FF}"/>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0063764B-A7C1-5C5D-91A7-DB816690B3AD}"/>
              </a:ext>
            </a:extLst>
          </p:cNvPr>
          <p:cNvSpPr>
            <a:spLocks noGrp="1"/>
          </p:cNvSpPr>
          <p:nvPr>
            <p:ph type="sldNum" sz="quarter" idx="12"/>
          </p:nvPr>
        </p:nvSpPr>
        <p:spPr/>
        <p:txBody>
          <a:bodyPr/>
          <a:lstStyle/>
          <a:p>
            <a:fld id="{288447D2-A75C-4255-8397-4EB12B55F507}" type="slidenum">
              <a:rPr lang="en-IN" smtClean="0"/>
              <a:t>‹#›</a:t>
            </a:fld>
            <a:endParaRPr lang="en-IN"/>
          </a:p>
        </p:txBody>
      </p:sp>
    </p:spTree>
    <p:extLst>
      <p:ext uri="{BB962C8B-B14F-4D97-AF65-F5344CB8AC3E}">
        <p14:creationId xmlns:p14="http://schemas.microsoft.com/office/powerpoint/2010/main" val="22890818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8133D60-D287-F392-316D-AE5AB185EC88}"/>
              </a:ext>
            </a:extLst>
          </p:cNvPr>
          <p:cNvSpPr>
            <a:spLocks noGrp="1"/>
          </p:cNvSpPr>
          <p:nvPr>
            <p:ph type="dt" sz="half" idx="10"/>
          </p:nvPr>
        </p:nvSpPr>
        <p:spPr/>
        <p:txBody>
          <a:bodyPr/>
          <a:lstStyle/>
          <a:p>
            <a:fld id="{FED2AE79-F83F-4906-A485-4ACBB2E4DE7F}" type="datetimeFigureOut">
              <a:rPr lang="en-IN" smtClean="0"/>
              <a:t>18-09-2025</a:t>
            </a:fld>
            <a:endParaRPr lang="en-IN"/>
          </a:p>
        </p:txBody>
      </p:sp>
      <p:sp>
        <p:nvSpPr>
          <p:cNvPr id="3" name="Footer Placeholder 2">
            <a:extLst>
              <a:ext uri="{FF2B5EF4-FFF2-40B4-BE49-F238E27FC236}">
                <a16:creationId xmlns:a16="http://schemas.microsoft.com/office/drawing/2014/main" id="{E9A6438F-732E-4C84-6B45-23AE3C116DE8}"/>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87E48F72-7842-1E8E-EFC8-46C246E99AB2}"/>
              </a:ext>
            </a:extLst>
          </p:cNvPr>
          <p:cNvSpPr>
            <a:spLocks noGrp="1"/>
          </p:cNvSpPr>
          <p:nvPr>
            <p:ph type="sldNum" sz="quarter" idx="12"/>
          </p:nvPr>
        </p:nvSpPr>
        <p:spPr/>
        <p:txBody>
          <a:bodyPr/>
          <a:lstStyle/>
          <a:p>
            <a:fld id="{288447D2-A75C-4255-8397-4EB12B55F507}" type="slidenum">
              <a:rPr lang="en-IN" smtClean="0"/>
              <a:t>‹#›</a:t>
            </a:fld>
            <a:endParaRPr lang="en-IN"/>
          </a:p>
        </p:txBody>
      </p:sp>
    </p:spTree>
    <p:extLst>
      <p:ext uri="{BB962C8B-B14F-4D97-AF65-F5344CB8AC3E}">
        <p14:creationId xmlns:p14="http://schemas.microsoft.com/office/powerpoint/2010/main" val="35417312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64A984-CAD4-B81C-3F51-E48E4B4D180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64B9595D-C034-5634-C80B-088ECF5BC48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1E568F1A-F730-5463-0F03-45E3CDBA12B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F366504-74C4-0076-D286-27614A32A01C}"/>
              </a:ext>
            </a:extLst>
          </p:cNvPr>
          <p:cNvSpPr>
            <a:spLocks noGrp="1"/>
          </p:cNvSpPr>
          <p:nvPr>
            <p:ph type="dt" sz="half" idx="10"/>
          </p:nvPr>
        </p:nvSpPr>
        <p:spPr/>
        <p:txBody>
          <a:bodyPr/>
          <a:lstStyle/>
          <a:p>
            <a:fld id="{FED2AE79-F83F-4906-A485-4ACBB2E4DE7F}" type="datetimeFigureOut">
              <a:rPr lang="en-IN" smtClean="0"/>
              <a:t>18-09-2025</a:t>
            </a:fld>
            <a:endParaRPr lang="en-IN"/>
          </a:p>
        </p:txBody>
      </p:sp>
      <p:sp>
        <p:nvSpPr>
          <p:cNvPr id="6" name="Footer Placeholder 5">
            <a:extLst>
              <a:ext uri="{FF2B5EF4-FFF2-40B4-BE49-F238E27FC236}">
                <a16:creationId xmlns:a16="http://schemas.microsoft.com/office/drawing/2014/main" id="{42C367DA-F1FF-36AA-E695-0A51EA52228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C06B6604-1DF1-9E69-99C8-9D1ED549DD39}"/>
              </a:ext>
            </a:extLst>
          </p:cNvPr>
          <p:cNvSpPr>
            <a:spLocks noGrp="1"/>
          </p:cNvSpPr>
          <p:nvPr>
            <p:ph type="sldNum" sz="quarter" idx="12"/>
          </p:nvPr>
        </p:nvSpPr>
        <p:spPr/>
        <p:txBody>
          <a:bodyPr/>
          <a:lstStyle/>
          <a:p>
            <a:fld id="{288447D2-A75C-4255-8397-4EB12B55F507}" type="slidenum">
              <a:rPr lang="en-IN" smtClean="0"/>
              <a:t>‹#›</a:t>
            </a:fld>
            <a:endParaRPr lang="en-IN"/>
          </a:p>
        </p:txBody>
      </p:sp>
    </p:spTree>
    <p:extLst>
      <p:ext uri="{BB962C8B-B14F-4D97-AF65-F5344CB8AC3E}">
        <p14:creationId xmlns:p14="http://schemas.microsoft.com/office/powerpoint/2010/main" val="18724701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DED6C7-0E4C-5C9F-9414-728528860F3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4256EF1F-136F-6C49-987B-D4AD498FDDB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9E4DC87A-6AAC-81CE-5375-7A7C54A0703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D17ADDB-9E25-B6C3-3408-99099FDAD786}"/>
              </a:ext>
            </a:extLst>
          </p:cNvPr>
          <p:cNvSpPr>
            <a:spLocks noGrp="1"/>
          </p:cNvSpPr>
          <p:nvPr>
            <p:ph type="dt" sz="half" idx="10"/>
          </p:nvPr>
        </p:nvSpPr>
        <p:spPr/>
        <p:txBody>
          <a:bodyPr/>
          <a:lstStyle/>
          <a:p>
            <a:fld id="{FED2AE79-F83F-4906-A485-4ACBB2E4DE7F}" type="datetimeFigureOut">
              <a:rPr lang="en-IN" smtClean="0"/>
              <a:t>18-09-2025</a:t>
            </a:fld>
            <a:endParaRPr lang="en-IN"/>
          </a:p>
        </p:txBody>
      </p:sp>
      <p:sp>
        <p:nvSpPr>
          <p:cNvPr id="6" name="Footer Placeholder 5">
            <a:extLst>
              <a:ext uri="{FF2B5EF4-FFF2-40B4-BE49-F238E27FC236}">
                <a16:creationId xmlns:a16="http://schemas.microsoft.com/office/drawing/2014/main" id="{5AB36170-CDAA-98A3-F154-6BAF962E592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01211B1-62FD-5351-7EDA-A74ABDDFE1F6}"/>
              </a:ext>
            </a:extLst>
          </p:cNvPr>
          <p:cNvSpPr>
            <a:spLocks noGrp="1"/>
          </p:cNvSpPr>
          <p:nvPr>
            <p:ph type="sldNum" sz="quarter" idx="12"/>
          </p:nvPr>
        </p:nvSpPr>
        <p:spPr/>
        <p:txBody>
          <a:bodyPr/>
          <a:lstStyle/>
          <a:p>
            <a:fld id="{288447D2-A75C-4255-8397-4EB12B55F507}" type="slidenum">
              <a:rPr lang="en-IN" smtClean="0"/>
              <a:t>‹#›</a:t>
            </a:fld>
            <a:endParaRPr lang="en-IN"/>
          </a:p>
        </p:txBody>
      </p:sp>
    </p:spTree>
    <p:extLst>
      <p:ext uri="{BB962C8B-B14F-4D97-AF65-F5344CB8AC3E}">
        <p14:creationId xmlns:p14="http://schemas.microsoft.com/office/powerpoint/2010/main" val="10122651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A7ECA0F-6C88-89EB-729B-9271B57218B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12D43E88-7E8E-C877-E3D8-35EE3B3BC1E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645DA2C-9473-216A-4AA7-6EDE73FD370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ED2AE79-F83F-4906-A485-4ACBB2E4DE7F}" type="datetimeFigureOut">
              <a:rPr lang="en-IN" smtClean="0"/>
              <a:t>18-09-2025</a:t>
            </a:fld>
            <a:endParaRPr lang="en-IN"/>
          </a:p>
        </p:txBody>
      </p:sp>
      <p:sp>
        <p:nvSpPr>
          <p:cNvPr id="5" name="Footer Placeholder 4">
            <a:extLst>
              <a:ext uri="{FF2B5EF4-FFF2-40B4-BE49-F238E27FC236}">
                <a16:creationId xmlns:a16="http://schemas.microsoft.com/office/drawing/2014/main" id="{CC53CF61-F9FD-E570-F302-8490149D244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2B72911E-7A40-CA0A-F2C5-E50222979FB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88447D2-A75C-4255-8397-4EB12B55F507}" type="slidenum">
              <a:rPr lang="en-IN" smtClean="0"/>
              <a:t>‹#›</a:t>
            </a:fld>
            <a:endParaRPr lang="en-IN"/>
          </a:p>
        </p:txBody>
      </p:sp>
    </p:spTree>
    <p:extLst>
      <p:ext uri="{BB962C8B-B14F-4D97-AF65-F5344CB8AC3E}">
        <p14:creationId xmlns:p14="http://schemas.microsoft.com/office/powerpoint/2010/main" val="1035130514"/>
      </p:ext>
    </p:extLst>
  </p:cSld>
  <p:clrMap bg1="lt1" tx1="dk1" bg2="lt2" tx2="dk2" accent1="accent1" accent2="accent2" accent3="accent3" accent4="accent4" accent5="accent5" accent6="accent6" hlink="hlink" folHlink="folHlink"/>
  <p:sldLayoutIdLst>
    <p:sldLayoutId id="2147483752" r:id="rId1"/>
    <p:sldLayoutId id="2147483753" r:id="rId2"/>
    <p:sldLayoutId id="2147483754" r:id="rId3"/>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3000"/>
            <a:lum/>
          </a:blip>
          <a:srcRect/>
          <a:stretch>
            <a:fillRect t="-9000" b="-9000"/>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F8C1B76-1289-71EB-E032-45CC7449083C}"/>
              </a:ext>
            </a:extLst>
          </p:cNvPr>
          <p:cNvSpPr/>
          <p:nvPr/>
        </p:nvSpPr>
        <p:spPr>
          <a:xfrm>
            <a:off x="1676777" y="4898408"/>
            <a:ext cx="8838445" cy="830997"/>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Engravers MT" panose="02090707080505020304" pitchFamily="18" charset="0"/>
                <a:ea typeface="+mn-ea"/>
                <a:cs typeface="+mn-cs"/>
              </a:rPr>
              <a:t>DR. SAGAR ADHURYA</a:t>
            </a:r>
          </a:p>
        </p:txBody>
      </p:sp>
      <p:sp>
        <p:nvSpPr>
          <p:cNvPr id="6" name="TextBox 5">
            <a:extLst>
              <a:ext uri="{FF2B5EF4-FFF2-40B4-BE49-F238E27FC236}">
                <a16:creationId xmlns:a16="http://schemas.microsoft.com/office/drawing/2014/main" id="{FAA194B9-2B92-FA63-404D-BDCEBC9B1DDE}"/>
              </a:ext>
            </a:extLst>
          </p:cNvPr>
          <p:cNvSpPr txBox="1"/>
          <p:nvPr/>
        </p:nvSpPr>
        <p:spPr>
          <a:xfrm>
            <a:off x="2481709" y="5729405"/>
            <a:ext cx="7228582" cy="95410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800" b="0" i="0" u="none" strike="noStrike" kern="1200" cap="none" spc="0" normalizeH="0" baseline="0" noProof="0" dirty="0">
                <a:ln>
                  <a:noFill/>
                </a:ln>
                <a:solidFill>
                  <a:prstClr val="black"/>
                </a:solidFill>
                <a:effectLst/>
                <a:uLnTx/>
                <a:uFillTx/>
                <a:latin typeface="Castellar" panose="020A0402060406010301" pitchFamily="18" charset="0"/>
                <a:ea typeface="+mn-ea"/>
                <a:cs typeface="+mn-cs"/>
              </a:rPr>
              <a:t>Assistant Professor in Zoology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800" b="0" i="0" u="none" strike="noStrike" kern="1200" cap="none" spc="0" normalizeH="0" baseline="0" noProof="0" dirty="0">
                <a:ln>
                  <a:noFill/>
                </a:ln>
                <a:solidFill>
                  <a:prstClr val="black"/>
                </a:solidFill>
                <a:effectLst/>
                <a:uLnTx/>
                <a:uFillTx/>
                <a:latin typeface="Castellar" panose="020A0402060406010301" pitchFamily="18" charset="0"/>
                <a:ea typeface="+mn-ea"/>
                <a:cs typeface="+mn-cs"/>
              </a:rPr>
              <a:t>West Bengal Education Service</a:t>
            </a:r>
          </a:p>
        </p:txBody>
      </p:sp>
      <p:sp>
        <p:nvSpPr>
          <p:cNvPr id="7" name="Rectangle 6">
            <a:extLst>
              <a:ext uri="{FF2B5EF4-FFF2-40B4-BE49-F238E27FC236}">
                <a16:creationId xmlns:a16="http://schemas.microsoft.com/office/drawing/2014/main" id="{8926AEA2-9D6F-422C-3190-C92E87D18DF2}"/>
              </a:ext>
            </a:extLst>
          </p:cNvPr>
          <p:cNvSpPr/>
          <p:nvPr/>
        </p:nvSpPr>
        <p:spPr>
          <a:xfrm>
            <a:off x="0" y="1682143"/>
            <a:ext cx="12097407" cy="2800767"/>
          </a:xfrm>
          <a:prstGeom prst="rect">
            <a:avLst/>
          </a:prstGeom>
          <a:noFill/>
        </p:spPr>
        <p:txBody>
          <a:bodyPr wrap="squar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800" b="1" i="0" u="none" strike="noStrike" kern="1200" cap="none" spc="0" normalizeH="0" baseline="0" noProof="0" dirty="0">
                <a:ln w="9525">
                  <a:solidFill>
                    <a:prstClr val="white"/>
                  </a:solidFill>
                  <a:prstDash val="solid"/>
                </a:ln>
                <a:solidFill>
                  <a:prstClr val="black"/>
                </a:solidFill>
                <a:effectLst>
                  <a:outerShdw blurRad="12700" dist="38100" dir="2700000" algn="tl" rotWithShape="0">
                    <a:prstClr val="white">
                      <a:lumMod val="50000"/>
                    </a:prstClr>
                  </a:outerShdw>
                </a:effectLst>
                <a:uLnTx/>
                <a:uFillTx/>
                <a:latin typeface="Calibri" panose="020F0502020204030204"/>
                <a:ea typeface="+mn-ea"/>
                <a:cs typeface="+mn-cs"/>
              </a:rPr>
              <a:t>Classification of Subkingdom Protozoa</a:t>
            </a:r>
          </a:p>
        </p:txBody>
      </p:sp>
      <p:sp>
        <p:nvSpPr>
          <p:cNvPr id="8" name="TextBox 7">
            <a:extLst>
              <a:ext uri="{FF2B5EF4-FFF2-40B4-BE49-F238E27FC236}">
                <a16:creationId xmlns:a16="http://schemas.microsoft.com/office/drawing/2014/main" id="{327A313A-5492-2535-350F-6473F9D151BE}"/>
              </a:ext>
            </a:extLst>
          </p:cNvPr>
          <p:cNvSpPr txBox="1"/>
          <p:nvPr/>
        </p:nvSpPr>
        <p:spPr>
          <a:xfrm>
            <a:off x="4189871" y="174488"/>
            <a:ext cx="3812262" cy="92333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Goudy Old Style" panose="02020502050305020303" pitchFamily="18" charset="0"/>
                <a:ea typeface="+mn-ea"/>
                <a:cs typeface="+mn-cs"/>
              </a:rPr>
              <a:t>The University of Burdwan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Goudy Old Style" panose="02020502050305020303" pitchFamily="18" charset="0"/>
                <a:ea typeface="+mn-ea"/>
                <a:cs typeface="+mn-cs"/>
              </a:rPr>
              <a:t>Three/Four-year UG course under NEP</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Goudy Old Style" panose="02020502050305020303" pitchFamily="18" charset="0"/>
                <a:ea typeface="+mn-ea"/>
                <a:cs typeface="+mn-cs"/>
              </a:rPr>
              <a:t>Paper ZOOL1011</a:t>
            </a:r>
          </a:p>
        </p:txBody>
      </p:sp>
      <p:cxnSp>
        <p:nvCxnSpPr>
          <p:cNvPr id="11" name="Straight Connector 10">
            <a:extLst>
              <a:ext uri="{FF2B5EF4-FFF2-40B4-BE49-F238E27FC236}">
                <a16:creationId xmlns:a16="http://schemas.microsoft.com/office/drawing/2014/main" id="{72BEA12E-791B-280C-FD08-E7FB34D9D1B2}"/>
              </a:ext>
            </a:extLst>
          </p:cNvPr>
          <p:cNvCxnSpPr>
            <a:cxnSpLocks/>
          </p:cNvCxnSpPr>
          <p:nvPr/>
        </p:nvCxnSpPr>
        <p:spPr>
          <a:xfrm>
            <a:off x="1744808" y="4898408"/>
            <a:ext cx="8770414" cy="0"/>
          </a:xfrm>
          <a:prstGeom prst="line">
            <a:avLst/>
          </a:prstGeom>
          <a:ln w="57150" cap="rnd" cmpd="sng">
            <a:bevel/>
          </a:ln>
        </p:spPr>
        <p:style>
          <a:lnRef idx="1">
            <a:schemeClr val="dk1"/>
          </a:lnRef>
          <a:fillRef idx="0">
            <a:schemeClr val="dk1"/>
          </a:fillRef>
          <a:effectRef idx="0">
            <a:schemeClr val="dk1"/>
          </a:effectRef>
          <a:fontRef idx="minor">
            <a:schemeClr val="tx1"/>
          </a:fontRef>
        </p:style>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0D24FF-204D-1DD0-C6CE-BE93413D7E1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2A413D-A2CE-A541-C4B4-989DC121D9DE}"/>
              </a:ext>
            </a:extLst>
          </p:cNvPr>
          <p:cNvSpPr>
            <a:spLocks noGrp="1"/>
          </p:cNvSpPr>
          <p:nvPr>
            <p:ph type="title"/>
          </p:nvPr>
        </p:nvSpPr>
        <p:spPr/>
        <p:txBody>
          <a:bodyPr/>
          <a:lstStyle/>
          <a:p>
            <a:r>
              <a:rPr lang="en-IN" dirty="0"/>
              <a:t>Phylum </a:t>
            </a:r>
            <a:r>
              <a:rPr lang="en-IN" dirty="0" err="1"/>
              <a:t>Labyrinthomorpha</a:t>
            </a:r>
            <a:endParaRPr lang="en-IN" dirty="0"/>
          </a:p>
        </p:txBody>
      </p:sp>
      <p:sp>
        <p:nvSpPr>
          <p:cNvPr id="3" name="Content Placeholder 2">
            <a:extLst>
              <a:ext uri="{FF2B5EF4-FFF2-40B4-BE49-F238E27FC236}">
                <a16:creationId xmlns:a16="http://schemas.microsoft.com/office/drawing/2014/main" id="{4535DD65-9E44-0939-A62C-0A51D407DA0C}"/>
              </a:ext>
            </a:extLst>
          </p:cNvPr>
          <p:cNvSpPr>
            <a:spLocks noGrp="1"/>
          </p:cNvSpPr>
          <p:nvPr>
            <p:ph idx="1"/>
          </p:nvPr>
        </p:nvSpPr>
        <p:spPr>
          <a:xfrm>
            <a:off x="838200" y="1825625"/>
            <a:ext cx="4921577" cy="4351338"/>
          </a:xfrm>
        </p:spPr>
        <p:txBody>
          <a:bodyPr>
            <a:normAutofit fontScale="92500" lnSpcReduction="10000"/>
          </a:bodyPr>
          <a:lstStyle/>
          <a:p>
            <a:r>
              <a:rPr lang="en-US" dirty="0"/>
              <a:t> Free-living, found in marine and estuarine water.</a:t>
            </a:r>
          </a:p>
          <a:p>
            <a:r>
              <a:rPr lang="en-US" dirty="0"/>
              <a:t>Individuals are spindle-shaped and form a net along filamentous tracts.</a:t>
            </a:r>
          </a:p>
          <a:p>
            <a:r>
              <a:rPr lang="en-US" dirty="0"/>
              <a:t>Ectoplasm reticulate type in the trophic stage. Unique cell surface organelles are associated with the ectoplasmic networks.</a:t>
            </a:r>
          </a:p>
          <a:p>
            <a:r>
              <a:rPr lang="en-US" dirty="0"/>
              <a:t>Lacks any locomotory organs.</a:t>
            </a:r>
          </a:p>
          <a:p>
            <a:r>
              <a:rPr lang="en-US" dirty="0"/>
              <a:t>Most species forms zoospores.</a:t>
            </a:r>
          </a:p>
          <a:p>
            <a:endParaRPr lang="en-IN" b="1" dirty="0"/>
          </a:p>
        </p:txBody>
      </p:sp>
      <p:sp>
        <p:nvSpPr>
          <p:cNvPr id="13" name="TextBox 12">
            <a:extLst>
              <a:ext uri="{FF2B5EF4-FFF2-40B4-BE49-F238E27FC236}">
                <a16:creationId xmlns:a16="http://schemas.microsoft.com/office/drawing/2014/main" id="{7AD3BEA5-BCA2-8050-99D3-6486530984F7}"/>
              </a:ext>
            </a:extLst>
          </p:cNvPr>
          <p:cNvSpPr txBox="1"/>
          <p:nvPr/>
        </p:nvSpPr>
        <p:spPr>
          <a:xfrm>
            <a:off x="6017858" y="6115254"/>
            <a:ext cx="2817043" cy="369332"/>
          </a:xfrm>
          <a:prstGeom prst="rect">
            <a:avLst/>
          </a:prstGeom>
          <a:noFill/>
        </p:spPr>
        <p:txBody>
          <a:bodyPr wrap="square">
            <a:spAutoFit/>
          </a:bodyPr>
          <a:lstStyle/>
          <a:p>
            <a:r>
              <a:rPr lang="en-IN" i="1" dirty="0" err="1"/>
              <a:t>Aplanochytrium</a:t>
            </a:r>
            <a:endParaRPr lang="en-IN" dirty="0"/>
          </a:p>
        </p:txBody>
      </p:sp>
      <p:sp>
        <p:nvSpPr>
          <p:cNvPr id="14" name="TextBox 13">
            <a:extLst>
              <a:ext uri="{FF2B5EF4-FFF2-40B4-BE49-F238E27FC236}">
                <a16:creationId xmlns:a16="http://schemas.microsoft.com/office/drawing/2014/main" id="{269B5E0C-A223-25BD-8E12-13C5CB5A34F5}"/>
              </a:ext>
            </a:extLst>
          </p:cNvPr>
          <p:cNvSpPr txBox="1"/>
          <p:nvPr/>
        </p:nvSpPr>
        <p:spPr>
          <a:xfrm>
            <a:off x="9374957" y="3533639"/>
            <a:ext cx="2817043" cy="369332"/>
          </a:xfrm>
          <a:prstGeom prst="rect">
            <a:avLst/>
          </a:prstGeom>
          <a:noFill/>
        </p:spPr>
        <p:txBody>
          <a:bodyPr wrap="square">
            <a:spAutoFit/>
          </a:bodyPr>
          <a:lstStyle/>
          <a:p>
            <a:r>
              <a:rPr lang="en-IN" i="1" dirty="0" err="1"/>
              <a:t>Labyrinthula</a:t>
            </a:r>
            <a:endParaRPr lang="en-IN" dirty="0"/>
          </a:p>
        </p:txBody>
      </p:sp>
      <p:pic>
        <p:nvPicPr>
          <p:cNvPr id="11" name="Picture 10">
            <a:extLst>
              <a:ext uri="{FF2B5EF4-FFF2-40B4-BE49-F238E27FC236}">
                <a16:creationId xmlns:a16="http://schemas.microsoft.com/office/drawing/2014/main" id="{2A12FDCC-5F7A-BB7E-668D-E47D05AE45B0}"/>
              </a:ext>
            </a:extLst>
          </p:cNvPr>
          <p:cNvPicPr>
            <a:picLocks noChangeAspect="1"/>
          </p:cNvPicPr>
          <p:nvPr/>
        </p:nvPicPr>
        <p:blipFill>
          <a:blip r:embed="rId2"/>
          <a:stretch>
            <a:fillRect/>
          </a:stretch>
        </p:blipFill>
        <p:spPr>
          <a:xfrm>
            <a:off x="6144549" y="3702607"/>
            <a:ext cx="3219331" cy="2420936"/>
          </a:xfrm>
          <a:prstGeom prst="rect">
            <a:avLst/>
          </a:prstGeom>
        </p:spPr>
      </p:pic>
      <p:pic>
        <p:nvPicPr>
          <p:cNvPr id="15" name="Picture 14">
            <a:extLst>
              <a:ext uri="{FF2B5EF4-FFF2-40B4-BE49-F238E27FC236}">
                <a16:creationId xmlns:a16="http://schemas.microsoft.com/office/drawing/2014/main" id="{EF13964D-68FC-CCFB-4636-1D4FAD1D58B9}"/>
              </a:ext>
            </a:extLst>
          </p:cNvPr>
          <p:cNvPicPr>
            <a:picLocks noChangeAspect="1"/>
          </p:cNvPicPr>
          <p:nvPr/>
        </p:nvPicPr>
        <p:blipFill>
          <a:blip r:embed="rId3"/>
          <a:stretch>
            <a:fillRect/>
          </a:stretch>
        </p:blipFill>
        <p:spPr>
          <a:xfrm>
            <a:off x="6096000" y="1309359"/>
            <a:ext cx="4921577" cy="2199945"/>
          </a:xfrm>
          <a:prstGeom prst="rect">
            <a:avLst/>
          </a:prstGeom>
        </p:spPr>
      </p:pic>
    </p:spTree>
    <p:extLst>
      <p:ext uri="{BB962C8B-B14F-4D97-AF65-F5344CB8AC3E}">
        <p14:creationId xmlns:p14="http://schemas.microsoft.com/office/powerpoint/2010/main" val="9829503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4C0AEE-27A8-ED25-FCA6-1EED9072E123}"/>
              </a:ext>
            </a:extLst>
          </p:cNvPr>
          <p:cNvSpPr>
            <a:spLocks noGrp="1"/>
          </p:cNvSpPr>
          <p:nvPr>
            <p:ph type="title"/>
          </p:nvPr>
        </p:nvSpPr>
        <p:spPr/>
        <p:txBody>
          <a:bodyPr/>
          <a:lstStyle/>
          <a:p>
            <a:r>
              <a:rPr lang="en-IN" dirty="0"/>
              <a:t>Phylum Apicomplexa</a:t>
            </a:r>
          </a:p>
        </p:txBody>
      </p:sp>
      <p:sp>
        <p:nvSpPr>
          <p:cNvPr id="3" name="Content Placeholder 2">
            <a:extLst>
              <a:ext uri="{FF2B5EF4-FFF2-40B4-BE49-F238E27FC236}">
                <a16:creationId xmlns:a16="http://schemas.microsoft.com/office/drawing/2014/main" id="{54287681-3A57-130E-103D-229E6ADE0964}"/>
              </a:ext>
            </a:extLst>
          </p:cNvPr>
          <p:cNvSpPr>
            <a:spLocks noGrp="1"/>
          </p:cNvSpPr>
          <p:nvPr>
            <p:ph idx="1"/>
          </p:nvPr>
        </p:nvSpPr>
        <p:spPr>
          <a:xfrm>
            <a:off x="838200" y="1825625"/>
            <a:ext cx="5257800" cy="4351338"/>
          </a:xfrm>
        </p:spPr>
        <p:txBody>
          <a:bodyPr>
            <a:normAutofit fontScale="85000" lnSpcReduction="20000"/>
          </a:bodyPr>
          <a:lstStyle/>
          <a:p>
            <a:r>
              <a:rPr lang="en-IN" dirty="0"/>
              <a:t>Parasitic</a:t>
            </a:r>
          </a:p>
          <a:p>
            <a:r>
              <a:rPr lang="en-IN" dirty="0"/>
              <a:t>Anterior part of the body forms apical complex, made up of polar rings, </a:t>
            </a:r>
            <a:r>
              <a:rPr lang="en-IN" dirty="0" err="1"/>
              <a:t>rhoptires</a:t>
            </a:r>
            <a:r>
              <a:rPr lang="en-IN" dirty="0"/>
              <a:t>, micronemes, conoid, and subpellicular microtubules.</a:t>
            </a:r>
          </a:p>
          <a:p>
            <a:r>
              <a:rPr lang="en-IN" dirty="0"/>
              <a:t> Microspores are generally present at some stages.</a:t>
            </a:r>
          </a:p>
          <a:p>
            <a:r>
              <a:rPr lang="en-IN" dirty="0"/>
              <a:t>Absence of cilia but flagellated or amoeboid gametes in some species.</a:t>
            </a:r>
          </a:p>
          <a:p>
            <a:r>
              <a:rPr lang="en-IN" dirty="0"/>
              <a:t>Reproduction asexual or sexual:</a:t>
            </a:r>
          </a:p>
          <a:p>
            <a:pPr lvl="1"/>
            <a:r>
              <a:rPr lang="en-IN" dirty="0"/>
              <a:t>Asexual: binary fission</a:t>
            </a:r>
          </a:p>
          <a:p>
            <a:pPr lvl="1"/>
            <a:r>
              <a:rPr lang="en-IN" dirty="0"/>
              <a:t>Sexual: gametic (either </a:t>
            </a:r>
            <a:r>
              <a:rPr lang="en-IN" dirty="0" err="1"/>
              <a:t>isogameteous</a:t>
            </a:r>
            <a:r>
              <a:rPr lang="en-IN" dirty="0"/>
              <a:t> or </a:t>
            </a:r>
            <a:r>
              <a:rPr lang="en-IN" dirty="0" err="1"/>
              <a:t>anisogametous</a:t>
            </a:r>
            <a:r>
              <a:rPr lang="en-IN" dirty="0"/>
              <a:t>).</a:t>
            </a:r>
          </a:p>
        </p:txBody>
      </p:sp>
      <p:pic>
        <p:nvPicPr>
          <p:cNvPr id="3074" name="Picture 2" descr="Perkinsus spp - EURL for Molluscs Diseases">
            <a:extLst>
              <a:ext uri="{FF2B5EF4-FFF2-40B4-BE49-F238E27FC236}">
                <a16:creationId xmlns:a16="http://schemas.microsoft.com/office/drawing/2014/main" id="{F8366581-1DFF-069E-FCA1-9E637EA3525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9279" t="18624" r="17884" b="21082"/>
          <a:stretch>
            <a:fillRect/>
          </a:stretch>
        </p:blipFill>
        <p:spPr bwMode="auto">
          <a:xfrm>
            <a:off x="6096000" y="509045"/>
            <a:ext cx="3084785" cy="222001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35E8DE5E-D3BB-551F-9FF8-4121E1A71AE2}"/>
              </a:ext>
            </a:extLst>
          </p:cNvPr>
          <p:cNvPicPr>
            <a:picLocks noChangeAspect="1"/>
          </p:cNvPicPr>
          <p:nvPr/>
        </p:nvPicPr>
        <p:blipFill>
          <a:blip r:embed="rId3"/>
          <a:stretch>
            <a:fillRect/>
          </a:stretch>
        </p:blipFill>
        <p:spPr>
          <a:xfrm>
            <a:off x="6096000" y="3771409"/>
            <a:ext cx="3049469" cy="2220014"/>
          </a:xfrm>
          <a:prstGeom prst="rect">
            <a:avLst/>
          </a:prstGeom>
        </p:spPr>
      </p:pic>
      <p:pic>
        <p:nvPicPr>
          <p:cNvPr id="5" name="Picture 4">
            <a:extLst>
              <a:ext uri="{FF2B5EF4-FFF2-40B4-BE49-F238E27FC236}">
                <a16:creationId xmlns:a16="http://schemas.microsoft.com/office/drawing/2014/main" id="{5D73A73F-C7DE-5843-FF7E-C9735268C919}"/>
              </a:ext>
            </a:extLst>
          </p:cNvPr>
          <p:cNvPicPr>
            <a:picLocks noChangeAspect="1"/>
          </p:cNvPicPr>
          <p:nvPr/>
        </p:nvPicPr>
        <p:blipFill>
          <a:blip r:embed="rId4"/>
          <a:stretch>
            <a:fillRect/>
          </a:stretch>
        </p:blipFill>
        <p:spPr>
          <a:xfrm>
            <a:off x="9267892" y="509045"/>
            <a:ext cx="2834594" cy="2220014"/>
          </a:xfrm>
          <a:prstGeom prst="rect">
            <a:avLst/>
          </a:prstGeom>
        </p:spPr>
      </p:pic>
      <p:pic>
        <p:nvPicPr>
          <p:cNvPr id="6" name="Picture 5">
            <a:extLst>
              <a:ext uri="{FF2B5EF4-FFF2-40B4-BE49-F238E27FC236}">
                <a16:creationId xmlns:a16="http://schemas.microsoft.com/office/drawing/2014/main" id="{49D09292-5F23-955C-A9C4-75D2F9A5062E}"/>
              </a:ext>
            </a:extLst>
          </p:cNvPr>
          <p:cNvPicPr>
            <a:picLocks noChangeAspect="1"/>
          </p:cNvPicPr>
          <p:nvPr/>
        </p:nvPicPr>
        <p:blipFill>
          <a:blip r:embed="rId5"/>
          <a:stretch>
            <a:fillRect/>
          </a:stretch>
        </p:blipFill>
        <p:spPr>
          <a:xfrm>
            <a:off x="9179057" y="4128941"/>
            <a:ext cx="3028950" cy="1504950"/>
          </a:xfrm>
          <a:prstGeom prst="rect">
            <a:avLst/>
          </a:prstGeom>
        </p:spPr>
      </p:pic>
      <p:sp>
        <p:nvSpPr>
          <p:cNvPr id="7" name="TextBox 6">
            <a:extLst>
              <a:ext uri="{FF2B5EF4-FFF2-40B4-BE49-F238E27FC236}">
                <a16:creationId xmlns:a16="http://schemas.microsoft.com/office/drawing/2014/main" id="{43ACCBFD-8C43-1E77-2A44-A3ECCBC0CCFB}"/>
              </a:ext>
            </a:extLst>
          </p:cNvPr>
          <p:cNvSpPr txBox="1"/>
          <p:nvPr/>
        </p:nvSpPr>
        <p:spPr>
          <a:xfrm>
            <a:off x="6096000" y="2792005"/>
            <a:ext cx="2817043" cy="369332"/>
          </a:xfrm>
          <a:prstGeom prst="rect">
            <a:avLst/>
          </a:prstGeom>
          <a:noFill/>
        </p:spPr>
        <p:txBody>
          <a:bodyPr wrap="square">
            <a:spAutoFit/>
          </a:bodyPr>
          <a:lstStyle/>
          <a:p>
            <a:r>
              <a:rPr lang="en-IN" i="1" dirty="0" err="1"/>
              <a:t>Perkinsus</a:t>
            </a:r>
            <a:endParaRPr lang="en-IN" dirty="0"/>
          </a:p>
        </p:txBody>
      </p:sp>
      <p:sp>
        <p:nvSpPr>
          <p:cNvPr id="8" name="TextBox 7">
            <a:extLst>
              <a:ext uri="{FF2B5EF4-FFF2-40B4-BE49-F238E27FC236}">
                <a16:creationId xmlns:a16="http://schemas.microsoft.com/office/drawing/2014/main" id="{92F36F5A-287F-256B-4738-D53261B4CB9A}"/>
              </a:ext>
            </a:extLst>
          </p:cNvPr>
          <p:cNvSpPr txBox="1"/>
          <p:nvPr/>
        </p:nvSpPr>
        <p:spPr>
          <a:xfrm>
            <a:off x="6017858" y="6115254"/>
            <a:ext cx="2817043" cy="369332"/>
          </a:xfrm>
          <a:prstGeom prst="rect">
            <a:avLst/>
          </a:prstGeom>
          <a:noFill/>
        </p:spPr>
        <p:txBody>
          <a:bodyPr wrap="square">
            <a:spAutoFit/>
          </a:bodyPr>
          <a:lstStyle/>
          <a:p>
            <a:r>
              <a:rPr lang="en-IN" i="1" dirty="0"/>
              <a:t>Plasmodium</a:t>
            </a:r>
            <a:endParaRPr lang="en-IN" dirty="0"/>
          </a:p>
        </p:txBody>
      </p:sp>
      <p:sp>
        <p:nvSpPr>
          <p:cNvPr id="9" name="TextBox 8">
            <a:extLst>
              <a:ext uri="{FF2B5EF4-FFF2-40B4-BE49-F238E27FC236}">
                <a16:creationId xmlns:a16="http://schemas.microsoft.com/office/drawing/2014/main" id="{2C920885-6188-8469-691B-141B084D9740}"/>
              </a:ext>
            </a:extLst>
          </p:cNvPr>
          <p:cNvSpPr txBox="1"/>
          <p:nvPr/>
        </p:nvSpPr>
        <p:spPr>
          <a:xfrm>
            <a:off x="9179057" y="6115254"/>
            <a:ext cx="2817043" cy="369332"/>
          </a:xfrm>
          <a:prstGeom prst="rect">
            <a:avLst/>
          </a:prstGeom>
          <a:noFill/>
        </p:spPr>
        <p:txBody>
          <a:bodyPr wrap="square">
            <a:spAutoFit/>
          </a:bodyPr>
          <a:lstStyle/>
          <a:p>
            <a:r>
              <a:rPr lang="en-IN" i="1" dirty="0" err="1"/>
              <a:t>Bebesia</a:t>
            </a:r>
            <a:endParaRPr lang="en-IN" dirty="0"/>
          </a:p>
        </p:txBody>
      </p:sp>
      <p:sp>
        <p:nvSpPr>
          <p:cNvPr id="10" name="TextBox 9">
            <a:extLst>
              <a:ext uri="{FF2B5EF4-FFF2-40B4-BE49-F238E27FC236}">
                <a16:creationId xmlns:a16="http://schemas.microsoft.com/office/drawing/2014/main" id="{DEF6DDEA-941F-C566-06F8-DC9526DDE5E3}"/>
              </a:ext>
            </a:extLst>
          </p:cNvPr>
          <p:cNvSpPr txBox="1"/>
          <p:nvPr/>
        </p:nvSpPr>
        <p:spPr>
          <a:xfrm>
            <a:off x="9267892" y="2792005"/>
            <a:ext cx="2817043" cy="369332"/>
          </a:xfrm>
          <a:prstGeom prst="rect">
            <a:avLst/>
          </a:prstGeom>
          <a:noFill/>
        </p:spPr>
        <p:txBody>
          <a:bodyPr wrap="square">
            <a:spAutoFit/>
          </a:bodyPr>
          <a:lstStyle/>
          <a:p>
            <a:r>
              <a:rPr lang="en-IN" i="1" dirty="0" err="1"/>
              <a:t>Monocystis</a:t>
            </a:r>
            <a:endParaRPr lang="en-IN" dirty="0"/>
          </a:p>
        </p:txBody>
      </p:sp>
    </p:spTree>
    <p:extLst>
      <p:ext uri="{BB962C8B-B14F-4D97-AF65-F5344CB8AC3E}">
        <p14:creationId xmlns:p14="http://schemas.microsoft.com/office/powerpoint/2010/main" val="21496232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C39159-520B-DA1C-D22B-14576C5FADCA}"/>
              </a:ext>
            </a:extLst>
          </p:cNvPr>
          <p:cNvSpPr>
            <a:spLocks noGrp="1"/>
          </p:cNvSpPr>
          <p:nvPr>
            <p:ph type="title"/>
          </p:nvPr>
        </p:nvSpPr>
        <p:spPr/>
        <p:txBody>
          <a:bodyPr/>
          <a:lstStyle/>
          <a:p>
            <a:r>
              <a:rPr lang="en-IN" dirty="0"/>
              <a:t>Phylum </a:t>
            </a:r>
            <a:r>
              <a:rPr lang="en-IN" dirty="0" err="1"/>
              <a:t>Microspora</a:t>
            </a:r>
            <a:endParaRPr lang="en-IN" dirty="0"/>
          </a:p>
        </p:txBody>
      </p:sp>
      <p:sp>
        <p:nvSpPr>
          <p:cNvPr id="3" name="Content Placeholder 2">
            <a:extLst>
              <a:ext uri="{FF2B5EF4-FFF2-40B4-BE49-F238E27FC236}">
                <a16:creationId xmlns:a16="http://schemas.microsoft.com/office/drawing/2014/main" id="{22DCA1BC-F2AA-795F-5A43-152EB109B975}"/>
              </a:ext>
            </a:extLst>
          </p:cNvPr>
          <p:cNvSpPr>
            <a:spLocks noGrp="1"/>
          </p:cNvSpPr>
          <p:nvPr>
            <p:ph idx="1"/>
          </p:nvPr>
        </p:nvSpPr>
        <p:spPr>
          <a:xfrm>
            <a:off x="838200" y="1825625"/>
            <a:ext cx="6477000" cy="4351338"/>
          </a:xfrm>
        </p:spPr>
        <p:txBody>
          <a:bodyPr>
            <a:normAutofit fontScale="92500"/>
          </a:bodyPr>
          <a:lstStyle/>
          <a:p>
            <a:r>
              <a:rPr lang="en-IN" dirty="0"/>
              <a:t>Obligatory intracellular parasites found in nearly all major animal groups.</a:t>
            </a:r>
          </a:p>
          <a:p>
            <a:r>
              <a:rPr lang="en-IN" dirty="0"/>
              <a:t>Spores unicellular, each with an imperforate wall, containing one uninucleate or </a:t>
            </a:r>
            <a:r>
              <a:rPr lang="en-IN" dirty="0" err="1"/>
              <a:t>dinucleate</a:t>
            </a:r>
            <a:r>
              <a:rPr lang="en-IN" dirty="0"/>
              <a:t> </a:t>
            </a:r>
            <a:r>
              <a:rPr lang="en-IN" dirty="0" err="1"/>
              <a:t>sporoplasm</a:t>
            </a:r>
            <a:r>
              <a:rPr lang="en-IN" dirty="0"/>
              <a:t>.</a:t>
            </a:r>
          </a:p>
          <a:p>
            <a:r>
              <a:rPr lang="en-IN" dirty="0"/>
              <a:t>Spore is with a simple or complex extrusion apparatus associated with the polar tube and polar cap.</a:t>
            </a:r>
          </a:p>
          <a:p>
            <a:r>
              <a:rPr lang="en-IN" dirty="0"/>
              <a:t>Mitochondria absent.</a:t>
            </a:r>
          </a:p>
          <a:p>
            <a:r>
              <a:rPr lang="en-IN" dirty="0"/>
              <a:t>Usually dimorphic in sporulation sequence.</a:t>
            </a:r>
          </a:p>
        </p:txBody>
      </p:sp>
      <p:pic>
        <p:nvPicPr>
          <p:cNvPr id="4098" name="Picture 2" descr="The &quot;Nosema Twins&quot; Part 1 - Scientific Beekeeping">
            <a:extLst>
              <a:ext uri="{FF2B5EF4-FFF2-40B4-BE49-F238E27FC236}">
                <a16:creationId xmlns:a16="http://schemas.microsoft.com/office/drawing/2014/main" id="{60259B4B-9CC2-8F45-941E-E624E14A6E1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05666" y="29164"/>
            <a:ext cx="4425624" cy="332304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891BB958-EE04-802A-42AD-BA1284E8EFD8}"/>
              </a:ext>
            </a:extLst>
          </p:cNvPr>
          <p:cNvPicPr>
            <a:picLocks noChangeAspect="1"/>
          </p:cNvPicPr>
          <p:nvPr/>
        </p:nvPicPr>
        <p:blipFill>
          <a:blip r:embed="rId3"/>
          <a:stretch>
            <a:fillRect/>
          </a:stretch>
        </p:blipFill>
        <p:spPr>
          <a:xfrm>
            <a:off x="7505666" y="3688172"/>
            <a:ext cx="3712231" cy="2780590"/>
          </a:xfrm>
          <a:prstGeom prst="rect">
            <a:avLst/>
          </a:prstGeom>
        </p:spPr>
      </p:pic>
      <p:sp>
        <p:nvSpPr>
          <p:cNvPr id="5" name="TextBox 4">
            <a:extLst>
              <a:ext uri="{FF2B5EF4-FFF2-40B4-BE49-F238E27FC236}">
                <a16:creationId xmlns:a16="http://schemas.microsoft.com/office/drawing/2014/main" id="{4FEF5A51-B0B2-4656-8F66-ABD025D6CC83}"/>
              </a:ext>
            </a:extLst>
          </p:cNvPr>
          <p:cNvSpPr txBox="1"/>
          <p:nvPr/>
        </p:nvSpPr>
        <p:spPr>
          <a:xfrm>
            <a:off x="7505666" y="3321124"/>
            <a:ext cx="2817043" cy="369332"/>
          </a:xfrm>
          <a:prstGeom prst="rect">
            <a:avLst/>
          </a:prstGeom>
          <a:noFill/>
        </p:spPr>
        <p:txBody>
          <a:bodyPr wrap="square">
            <a:spAutoFit/>
          </a:bodyPr>
          <a:lstStyle/>
          <a:p>
            <a:r>
              <a:rPr lang="en-IN" i="1" dirty="0"/>
              <a:t>Nosema</a:t>
            </a:r>
            <a:endParaRPr lang="en-IN" dirty="0"/>
          </a:p>
        </p:txBody>
      </p:sp>
      <p:sp>
        <p:nvSpPr>
          <p:cNvPr id="6" name="TextBox 5">
            <a:extLst>
              <a:ext uri="{FF2B5EF4-FFF2-40B4-BE49-F238E27FC236}">
                <a16:creationId xmlns:a16="http://schemas.microsoft.com/office/drawing/2014/main" id="{1E3B8250-5092-D0E0-27A6-33822822552A}"/>
              </a:ext>
            </a:extLst>
          </p:cNvPr>
          <p:cNvSpPr txBox="1"/>
          <p:nvPr/>
        </p:nvSpPr>
        <p:spPr>
          <a:xfrm>
            <a:off x="7505665" y="6459504"/>
            <a:ext cx="2817043" cy="369332"/>
          </a:xfrm>
          <a:prstGeom prst="rect">
            <a:avLst/>
          </a:prstGeom>
          <a:noFill/>
        </p:spPr>
        <p:txBody>
          <a:bodyPr wrap="square">
            <a:spAutoFit/>
          </a:bodyPr>
          <a:lstStyle/>
          <a:p>
            <a:r>
              <a:rPr lang="en-IN" i="1" dirty="0" err="1"/>
              <a:t>Glugea</a:t>
            </a:r>
            <a:endParaRPr lang="en-IN" dirty="0"/>
          </a:p>
        </p:txBody>
      </p:sp>
    </p:spTree>
    <p:extLst>
      <p:ext uri="{BB962C8B-B14F-4D97-AF65-F5344CB8AC3E}">
        <p14:creationId xmlns:p14="http://schemas.microsoft.com/office/powerpoint/2010/main" val="26386590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9B588-1A1F-7A2A-3F7A-CC534D5A4AD5}"/>
              </a:ext>
            </a:extLst>
          </p:cNvPr>
          <p:cNvSpPr>
            <a:spLocks noGrp="1"/>
          </p:cNvSpPr>
          <p:nvPr>
            <p:ph type="title"/>
          </p:nvPr>
        </p:nvSpPr>
        <p:spPr/>
        <p:txBody>
          <a:bodyPr/>
          <a:lstStyle/>
          <a:p>
            <a:r>
              <a:rPr lang="en-IN" dirty="0"/>
              <a:t>Phylum </a:t>
            </a:r>
            <a:r>
              <a:rPr lang="en-IN" dirty="0" err="1"/>
              <a:t>Ascetospora</a:t>
            </a:r>
            <a:endParaRPr lang="en-IN" dirty="0"/>
          </a:p>
        </p:txBody>
      </p:sp>
      <p:sp>
        <p:nvSpPr>
          <p:cNvPr id="3" name="Content Placeholder 2">
            <a:extLst>
              <a:ext uri="{FF2B5EF4-FFF2-40B4-BE49-F238E27FC236}">
                <a16:creationId xmlns:a16="http://schemas.microsoft.com/office/drawing/2014/main" id="{391CACDC-7254-39E8-156F-F15CD9A6F160}"/>
              </a:ext>
            </a:extLst>
          </p:cNvPr>
          <p:cNvSpPr>
            <a:spLocks noGrp="1"/>
          </p:cNvSpPr>
          <p:nvPr>
            <p:ph idx="1"/>
          </p:nvPr>
        </p:nvSpPr>
        <p:spPr>
          <a:xfrm>
            <a:off x="838200" y="1825625"/>
            <a:ext cx="5581454" cy="4351338"/>
          </a:xfrm>
        </p:spPr>
        <p:txBody>
          <a:bodyPr/>
          <a:lstStyle/>
          <a:p>
            <a:r>
              <a:rPr lang="en-IN" dirty="0"/>
              <a:t>Parasitic</a:t>
            </a:r>
          </a:p>
          <a:p>
            <a:r>
              <a:rPr lang="en-IN" dirty="0"/>
              <a:t>Spores are usually multicellular.</a:t>
            </a:r>
          </a:p>
          <a:p>
            <a:r>
              <a:rPr lang="en-IN" dirty="0" err="1"/>
              <a:t>Sporoplasm</a:t>
            </a:r>
            <a:r>
              <a:rPr lang="en-IN" dirty="0"/>
              <a:t> may be one or more</a:t>
            </a:r>
          </a:p>
          <a:p>
            <a:r>
              <a:rPr lang="en-IN" dirty="0"/>
              <a:t>Spores without polar capsules or polar filaments.</a:t>
            </a:r>
          </a:p>
        </p:txBody>
      </p:sp>
      <p:pic>
        <p:nvPicPr>
          <p:cNvPr id="4" name="Picture 3">
            <a:extLst>
              <a:ext uri="{FF2B5EF4-FFF2-40B4-BE49-F238E27FC236}">
                <a16:creationId xmlns:a16="http://schemas.microsoft.com/office/drawing/2014/main" id="{2B95A9EE-3F9F-7B5B-A2EF-413804B48037}"/>
              </a:ext>
            </a:extLst>
          </p:cNvPr>
          <p:cNvPicPr>
            <a:picLocks noChangeAspect="1"/>
          </p:cNvPicPr>
          <p:nvPr/>
        </p:nvPicPr>
        <p:blipFill>
          <a:blip r:embed="rId2"/>
          <a:stretch>
            <a:fillRect/>
          </a:stretch>
        </p:blipFill>
        <p:spPr>
          <a:xfrm>
            <a:off x="6201526" y="1725817"/>
            <a:ext cx="2654171" cy="3406365"/>
          </a:xfrm>
          <a:prstGeom prst="rect">
            <a:avLst/>
          </a:prstGeom>
        </p:spPr>
      </p:pic>
      <p:pic>
        <p:nvPicPr>
          <p:cNvPr id="5" name="Picture 4">
            <a:extLst>
              <a:ext uri="{FF2B5EF4-FFF2-40B4-BE49-F238E27FC236}">
                <a16:creationId xmlns:a16="http://schemas.microsoft.com/office/drawing/2014/main" id="{90CB9F27-63A7-ED5F-6181-3BEB9BFB52DB}"/>
              </a:ext>
            </a:extLst>
          </p:cNvPr>
          <p:cNvPicPr>
            <a:picLocks noChangeAspect="1"/>
          </p:cNvPicPr>
          <p:nvPr/>
        </p:nvPicPr>
        <p:blipFill>
          <a:blip r:embed="rId3"/>
          <a:srcRect l="11963" r="15900"/>
          <a:stretch>
            <a:fillRect/>
          </a:stretch>
        </p:blipFill>
        <p:spPr>
          <a:xfrm>
            <a:off x="9284877" y="1725817"/>
            <a:ext cx="2498103" cy="3386743"/>
          </a:xfrm>
          <a:prstGeom prst="rect">
            <a:avLst/>
          </a:prstGeom>
        </p:spPr>
      </p:pic>
      <p:sp>
        <p:nvSpPr>
          <p:cNvPr id="7" name="TextBox 6">
            <a:extLst>
              <a:ext uri="{FF2B5EF4-FFF2-40B4-BE49-F238E27FC236}">
                <a16:creationId xmlns:a16="http://schemas.microsoft.com/office/drawing/2014/main" id="{D1E5DB71-8386-77DD-959B-365846E2F87A}"/>
              </a:ext>
            </a:extLst>
          </p:cNvPr>
          <p:cNvSpPr txBox="1"/>
          <p:nvPr/>
        </p:nvSpPr>
        <p:spPr>
          <a:xfrm>
            <a:off x="6096000" y="5267119"/>
            <a:ext cx="2817043" cy="369332"/>
          </a:xfrm>
          <a:prstGeom prst="rect">
            <a:avLst/>
          </a:prstGeom>
          <a:noFill/>
        </p:spPr>
        <p:txBody>
          <a:bodyPr wrap="square">
            <a:spAutoFit/>
          </a:bodyPr>
          <a:lstStyle/>
          <a:p>
            <a:r>
              <a:rPr lang="en-IN" i="1" dirty="0" err="1"/>
              <a:t>Haplosporidium</a:t>
            </a:r>
            <a:endParaRPr lang="en-IN" dirty="0"/>
          </a:p>
        </p:txBody>
      </p:sp>
      <p:sp>
        <p:nvSpPr>
          <p:cNvPr id="8" name="TextBox 7">
            <a:extLst>
              <a:ext uri="{FF2B5EF4-FFF2-40B4-BE49-F238E27FC236}">
                <a16:creationId xmlns:a16="http://schemas.microsoft.com/office/drawing/2014/main" id="{2DEC49BE-74E5-64AF-E9B7-11E435C968C5}"/>
              </a:ext>
            </a:extLst>
          </p:cNvPr>
          <p:cNvSpPr txBox="1"/>
          <p:nvPr/>
        </p:nvSpPr>
        <p:spPr>
          <a:xfrm>
            <a:off x="9284877" y="5267119"/>
            <a:ext cx="2817043" cy="369332"/>
          </a:xfrm>
          <a:prstGeom prst="rect">
            <a:avLst/>
          </a:prstGeom>
          <a:noFill/>
        </p:spPr>
        <p:txBody>
          <a:bodyPr wrap="square">
            <a:spAutoFit/>
          </a:bodyPr>
          <a:lstStyle/>
          <a:p>
            <a:r>
              <a:rPr lang="en-IN" i="1" dirty="0" err="1"/>
              <a:t>Enterosporidium</a:t>
            </a:r>
            <a:endParaRPr lang="en-IN" dirty="0"/>
          </a:p>
        </p:txBody>
      </p:sp>
    </p:spTree>
    <p:extLst>
      <p:ext uri="{BB962C8B-B14F-4D97-AF65-F5344CB8AC3E}">
        <p14:creationId xmlns:p14="http://schemas.microsoft.com/office/powerpoint/2010/main" val="12462271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5E835E-5A8A-79CD-0BF0-4EEABBBCBB95}"/>
              </a:ext>
            </a:extLst>
          </p:cNvPr>
          <p:cNvSpPr>
            <a:spLocks noGrp="1"/>
          </p:cNvSpPr>
          <p:nvPr>
            <p:ph type="title"/>
          </p:nvPr>
        </p:nvSpPr>
        <p:spPr/>
        <p:txBody>
          <a:bodyPr/>
          <a:lstStyle/>
          <a:p>
            <a:r>
              <a:rPr lang="en-IN" dirty="0"/>
              <a:t>Phylum Myxozoa</a:t>
            </a:r>
          </a:p>
        </p:txBody>
      </p:sp>
      <p:sp>
        <p:nvSpPr>
          <p:cNvPr id="3" name="Content Placeholder 2">
            <a:extLst>
              <a:ext uri="{FF2B5EF4-FFF2-40B4-BE49-F238E27FC236}">
                <a16:creationId xmlns:a16="http://schemas.microsoft.com/office/drawing/2014/main" id="{3E4C82CB-766D-73DF-DA04-28DEE1ABE34B}"/>
              </a:ext>
            </a:extLst>
          </p:cNvPr>
          <p:cNvSpPr>
            <a:spLocks noGrp="1"/>
          </p:cNvSpPr>
          <p:nvPr>
            <p:ph idx="1"/>
          </p:nvPr>
        </p:nvSpPr>
        <p:spPr>
          <a:xfrm>
            <a:off x="838200" y="1825625"/>
            <a:ext cx="5257800" cy="4351338"/>
          </a:xfrm>
        </p:spPr>
        <p:txBody>
          <a:bodyPr>
            <a:normAutofit fontScale="92500" lnSpcReduction="20000"/>
          </a:bodyPr>
          <a:lstStyle/>
          <a:p>
            <a:r>
              <a:rPr lang="en-IN" dirty="0"/>
              <a:t>Extracellular parasites of annelids and cold-blooded vertebrates (especially fishes).</a:t>
            </a:r>
          </a:p>
          <a:p>
            <a:r>
              <a:rPr lang="en-IN" dirty="0"/>
              <a:t>Polar capsule and </a:t>
            </a:r>
            <a:r>
              <a:rPr lang="en-IN" dirty="0" err="1"/>
              <a:t>sporoplasm</a:t>
            </a:r>
            <a:r>
              <a:rPr lang="en-IN" dirty="0"/>
              <a:t> one to many.</a:t>
            </a:r>
          </a:p>
          <a:p>
            <a:r>
              <a:rPr lang="en-IN" dirty="0"/>
              <a:t>Spore wall consist of one, two, three or many valves.</a:t>
            </a:r>
          </a:p>
          <a:p>
            <a:r>
              <a:rPr lang="en-IN" dirty="0"/>
              <a:t>Spores are of multicellular in origin.</a:t>
            </a:r>
          </a:p>
          <a:p>
            <a:endParaRPr lang="en-IN" dirty="0"/>
          </a:p>
          <a:p>
            <a:pPr marL="0" indent="0">
              <a:buNone/>
            </a:pPr>
            <a:r>
              <a:rPr lang="en-IN" b="1" dirty="0"/>
              <a:t>Remarks:</a:t>
            </a:r>
            <a:r>
              <a:rPr lang="en-IN" dirty="0"/>
              <a:t> Recent molecular analysis suggests these are not protozoans, rather highly degenerated multicellular animals.</a:t>
            </a:r>
          </a:p>
          <a:p>
            <a:endParaRPr lang="en-IN" dirty="0"/>
          </a:p>
        </p:txBody>
      </p:sp>
      <p:pic>
        <p:nvPicPr>
          <p:cNvPr id="5" name="Picture 4">
            <a:extLst>
              <a:ext uri="{FF2B5EF4-FFF2-40B4-BE49-F238E27FC236}">
                <a16:creationId xmlns:a16="http://schemas.microsoft.com/office/drawing/2014/main" id="{F52F1586-4A1B-0E68-B0A2-62FB610D141E}"/>
              </a:ext>
            </a:extLst>
          </p:cNvPr>
          <p:cNvPicPr>
            <a:picLocks noChangeAspect="1"/>
          </p:cNvPicPr>
          <p:nvPr/>
        </p:nvPicPr>
        <p:blipFill>
          <a:blip r:embed="rId2"/>
          <a:stretch>
            <a:fillRect/>
          </a:stretch>
        </p:blipFill>
        <p:spPr>
          <a:xfrm>
            <a:off x="6095999" y="181416"/>
            <a:ext cx="2802903" cy="2549247"/>
          </a:xfrm>
          <a:prstGeom prst="rect">
            <a:avLst/>
          </a:prstGeom>
        </p:spPr>
      </p:pic>
      <p:pic>
        <p:nvPicPr>
          <p:cNvPr id="7" name="Picture 6">
            <a:extLst>
              <a:ext uri="{FF2B5EF4-FFF2-40B4-BE49-F238E27FC236}">
                <a16:creationId xmlns:a16="http://schemas.microsoft.com/office/drawing/2014/main" id="{095F1F93-49F9-83F8-838A-A8E8AA9FF0E5}"/>
              </a:ext>
            </a:extLst>
          </p:cNvPr>
          <p:cNvPicPr>
            <a:picLocks noChangeAspect="1"/>
          </p:cNvPicPr>
          <p:nvPr/>
        </p:nvPicPr>
        <p:blipFill>
          <a:blip r:embed="rId3"/>
          <a:stretch>
            <a:fillRect/>
          </a:stretch>
        </p:blipFill>
        <p:spPr>
          <a:xfrm>
            <a:off x="6096001" y="3245189"/>
            <a:ext cx="4952214" cy="3132632"/>
          </a:xfrm>
          <a:prstGeom prst="rect">
            <a:avLst/>
          </a:prstGeom>
        </p:spPr>
      </p:pic>
      <p:sp>
        <p:nvSpPr>
          <p:cNvPr id="8" name="TextBox 7">
            <a:extLst>
              <a:ext uri="{FF2B5EF4-FFF2-40B4-BE49-F238E27FC236}">
                <a16:creationId xmlns:a16="http://schemas.microsoft.com/office/drawing/2014/main" id="{BE44741E-5575-018D-2101-692664DEB00E}"/>
              </a:ext>
            </a:extLst>
          </p:cNvPr>
          <p:cNvSpPr txBox="1"/>
          <p:nvPr/>
        </p:nvSpPr>
        <p:spPr>
          <a:xfrm>
            <a:off x="6081859" y="2730663"/>
            <a:ext cx="2817043" cy="369332"/>
          </a:xfrm>
          <a:prstGeom prst="rect">
            <a:avLst/>
          </a:prstGeom>
          <a:noFill/>
        </p:spPr>
        <p:txBody>
          <a:bodyPr wrap="square">
            <a:spAutoFit/>
          </a:bodyPr>
          <a:lstStyle/>
          <a:p>
            <a:r>
              <a:rPr lang="en-IN" i="1" dirty="0" err="1"/>
              <a:t>Myxidium</a:t>
            </a:r>
            <a:endParaRPr lang="en-IN" dirty="0"/>
          </a:p>
        </p:txBody>
      </p:sp>
      <p:sp>
        <p:nvSpPr>
          <p:cNvPr id="9" name="TextBox 8">
            <a:extLst>
              <a:ext uri="{FF2B5EF4-FFF2-40B4-BE49-F238E27FC236}">
                <a16:creationId xmlns:a16="http://schemas.microsoft.com/office/drawing/2014/main" id="{74286655-EBA6-DF6E-CED7-E44D49D6C2D7}"/>
              </a:ext>
            </a:extLst>
          </p:cNvPr>
          <p:cNvSpPr txBox="1"/>
          <p:nvPr/>
        </p:nvSpPr>
        <p:spPr>
          <a:xfrm>
            <a:off x="6081858" y="6377821"/>
            <a:ext cx="2817043" cy="369332"/>
          </a:xfrm>
          <a:prstGeom prst="rect">
            <a:avLst/>
          </a:prstGeom>
          <a:noFill/>
        </p:spPr>
        <p:txBody>
          <a:bodyPr wrap="square">
            <a:spAutoFit/>
          </a:bodyPr>
          <a:lstStyle/>
          <a:p>
            <a:r>
              <a:rPr lang="en-IN" i="1" dirty="0" err="1"/>
              <a:t>Myxobolus</a:t>
            </a:r>
            <a:endParaRPr lang="en-IN" dirty="0"/>
          </a:p>
        </p:txBody>
      </p:sp>
    </p:spTree>
    <p:extLst>
      <p:ext uri="{BB962C8B-B14F-4D97-AF65-F5344CB8AC3E}">
        <p14:creationId xmlns:p14="http://schemas.microsoft.com/office/powerpoint/2010/main" val="40925658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2BFC98-E534-E540-B32D-BB2941ED6DB9}"/>
              </a:ext>
            </a:extLst>
          </p:cNvPr>
          <p:cNvSpPr>
            <a:spLocks noGrp="1"/>
          </p:cNvSpPr>
          <p:nvPr>
            <p:ph type="title"/>
          </p:nvPr>
        </p:nvSpPr>
        <p:spPr/>
        <p:txBody>
          <a:bodyPr/>
          <a:lstStyle/>
          <a:p>
            <a:r>
              <a:rPr lang="en-IN" dirty="0"/>
              <a:t>Phylum </a:t>
            </a:r>
            <a:r>
              <a:rPr lang="en-IN" dirty="0" err="1"/>
              <a:t>Ciliophora</a:t>
            </a:r>
            <a:endParaRPr lang="en-IN" dirty="0"/>
          </a:p>
        </p:txBody>
      </p:sp>
      <p:sp>
        <p:nvSpPr>
          <p:cNvPr id="3" name="Content Placeholder 2">
            <a:extLst>
              <a:ext uri="{FF2B5EF4-FFF2-40B4-BE49-F238E27FC236}">
                <a16:creationId xmlns:a16="http://schemas.microsoft.com/office/drawing/2014/main" id="{CB09B6C3-C3C4-253B-C354-29F012F82879}"/>
              </a:ext>
            </a:extLst>
          </p:cNvPr>
          <p:cNvSpPr>
            <a:spLocks noGrp="1"/>
          </p:cNvSpPr>
          <p:nvPr>
            <p:ph idx="1"/>
          </p:nvPr>
        </p:nvSpPr>
        <p:spPr>
          <a:xfrm>
            <a:off x="838200" y="1825625"/>
            <a:ext cx="7240571" cy="4351338"/>
          </a:xfrm>
        </p:spPr>
        <p:txBody>
          <a:bodyPr>
            <a:normAutofit fontScale="92500" lnSpcReduction="20000"/>
          </a:bodyPr>
          <a:lstStyle/>
          <a:p>
            <a:r>
              <a:rPr lang="en-IN" dirty="0"/>
              <a:t>Locomotory organelles are simple cilia or compound ciliary organelles, typically at least in one stage of the life cycle.</a:t>
            </a:r>
          </a:p>
          <a:p>
            <a:r>
              <a:rPr lang="en-IN" dirty="0"/>
              <a:t>Subpellicular infraciliature is always present, even during the absence of cilia.</a:t>
            </a:r>
          </a:p>
          <a:p>
            <a:r>
              <a:rPr lang="en-IN" dirty="0" err="1"/>
              <a:t>Nucluei</a:t>
            </a:r>
            <a:r>
              <a:rPr lang="en-IN" dirty="0"/>
              <a:t> </a:t>
            </a:r>
            <a:r>
              <a:rPr lang="en-IN" dirty="0" err="1"/>
              <a:t>bimorphic</a:t>
            </a:r>
            <a:r>
              <a:rPr lang="en-IN" dirty="0"/>
              <a:t>.</a:t>
            </a:r>
          </a:p>
          <a:p>
            <a:r>
              <a:rPr lang="en-IN" dirty="0"/>
              <a:t>Presence of cytostome and cytopyge.</a:t>
            </a:r>
          </a:p>
          <a:p>
            <a:r>
              <a:rPr lang="en-IN" dirty="0"/>
              <a:t>Nutrition heterotrophic.</a:t>
            </a:r>
          </a:p>
          <a:p>
            <a:r>
              <a:rPr lang="en-IN" dirty="0"/>
              <a:t>Presence of typical contractile vacuoles</a:t>
            </a:r>
          </a:p>
          <a:p>
            <a:r>
              <a:rPr lang="en-IN" dirty="0"/>
              <a:t>Both sexual and asexual reproduction are present:</a:t>
            </a:r>
          </a:p>
          <a:p>
            <a:pPr lvl="1"/>
            <a:r>
              <a:rPr lang="en-IN" dirty="0"/>
              <a:t>Asexual: transverse binary fission</a:t>
            </a:r>
          </a:p>
          <a:p>
            <a:pPr lvl="1"/>
            <a:r>
              <a:rPr lang="en-IN" dirty="0"/>
              <a:t>Sexual: conjugation, autogamy or </a:t>
            </a:r>
            <a:r>
              <a:rPr lang="en-IN" dirty="0" err="1"/>
              <a:t>cytogamy</a:t>
            </a:r>
            <a:endParaRPr lang="en-IN" dirty="0"/>
          </a:p>
        </p:txBody>
      </p:sp>
      <p:pic>
        <p:nvPicPr>
          <p:cNvPr id="4" name="Picture 3">
            <a:extLst>
              <a:ext uri="{FF2B5EF4-FFF2-40B4-BE49-F238E27FC236}">
                <a16:creationId xmlns:a16="http://schemas.microsoft.com/office/drawing/2014/main" id="{13946EDB-8B52-21C3-4C59-A4A7260832B6}"/>
              </a:ext>
            </a:extLst>
          </p:cNvPr>
          <p:cNvPicPr>
            <a:picLocks noChangeAspect="1"/>
          </p:cNvPicPr>
          <p:nvPr/>
        </p:nvPicPr>
        <p:blipFill>
          <a:blip r:embed="rId2"/>
          <a:stretch>
            <a:fillRect/>
          </a:stretch>
        </p:blipFill>
        <p:spPr>
          <a:xfrm>
            <a:off x="8075628" y="365125"/>
            <a:ext cx="3770115" cy="2864118"/>
          </a:xfrm>
          <a:prstGeom prst="rect">
            <a:avLst/>
          </a:prstGeom>
        </p:spPr>
      </p:pic>
      <p:pic>
        <p:nvPicPr>
          <p:cNvPr id="7170" name="Picture 2" descr="Vorticella campanula • Together we will find the solution!">
            <a:extLst>
              <a:ext uri="{FF2B5EF4-FFF2-40B4-BE49-F238E27FC236}">
                <a16:creationId xmlns:a16="http://schemas.microsoft.com/office/drawing/2014/main" id="{79C025D6-47CB-2B18-DC43-58AB300AE7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75627" y="3802035"/>
            <a:ext cx="3770115" cy="250986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4CFB951-8B23-C42A-8493-41D8F5E0F4A2}"/>
              </a:ext>
            </a:extLst>
          </p:cNvPr>
          <p:cNvSpPr txBox="1"/>
          <p:nvPr/>
        </p:nvSpPr>
        <p:spPr>
          <a:xfrm>
            <a:off x="8075627" y="3229243"/>
            <a:ext cx="2817043" cy="369332"/>
          </a:xfrm>
          <a:prstGeom prst="rect">
            <a:avLst/>
          </a:prstGeom>
          <a:noFill/>
        </p:spPr>
        <p:txBody>
          <a:bodyPr wrap="square">
            <a:spAutoFit/>
          </a:bodyPr>
          <a:lstStyle/>
          <a:p>
            <a:r>
              <a:rPr lang="en-IN" i="1" dirty="0" err="1"/>
              <a:t>Paramoecium</a:t>
            </a:r>
            <a:endParaRPr lang="en-IN" dirty="0"/>
          </a:p>
        </p:txBody>
      </p:sp>
      <p:sp>
        <p:nvSpPr>
          <p:cNvPr id="6" name="TextBox 5">
            <a:extLst>
              <a:ext uri="{FF2B5EF4-FFF2-40B4-BE49-F238E27FC236}">
                <a16:creationId xmlns:a16="http://schemas.microsoft.com/office/drawing/2014/main" id="{A5EE197F-25F2-C458-9CFA-202A747518D3}"/>
              </a:ext>
            </a:extLst>
          </p:cNvPr>
          <p:cNvSpPr txBox="1"/>
          <p:nvPr/>
        </p:nvSpPr>
        <p:spPr>
          <a:xfrm>
            <a:off x="8075626" y="6308209"/>
            <a:ext cx="2817043" cy="369332"/>
          </a:xfrm>
          <a:prstGeom prst="rect">
            <a:avLst/>
          </a:prstGeom>
          <a:noFill/>
        </p:spPr>
        <p:txBody>
          <a:bodyPr wrap="square">
            <a:spAutoFit/>
          </a:bodyPr>
          <a:lstStyle/>
          <a:p>
            <a:r>
              <a:rPr lang="en-IN" i="1" dirty="0"/>
              <a:t>Vorticella</a:t>
            </a:r>
            <a:endParaRPr lang="en-IN" dirty="0"/>
          </a:p>
        </p:txBody>
      </p:sp>
    </p:spTree>
    <p:extLst>
      <p:ext uri="{BB962C8B-B14F-4D97-AF65-F5344CB8AC3E}">
        <p14:creationId xmlns:p14="http://schemas.microsoft.com/office/powerpoint/2010/main" val="40397452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07A3B3-08F4-B9E5-4CEB-10EEC2C7140A}"/>
              </a:ext>
            </a:extLst>
          </p:cNvPr>
          <p:cNvSpPr>
            <a:spLocks noGrp="1"/>
          </p:cNvSpPr>
          <p:nvPr>
            <p:ph type="title"/>
          </p:nvPr>
        </p:nvSpPr>
        <p:spPr/>
        <p:txBody>
          <a:bodyPr/>
          <a:lstStyle/>
          <a:p>
            <a:r>
              <a:rPr lang="en-IN" dirty="0"/>
              <a:t>Learning Objectives</a:t>
            </a:r>
          </a:p>
        </p:txBody>
      </p:sp>
      <p:sp>
        <p:nvSpPr>
          <p:cNvPr id="3" name="Content Placeholder 2">
            <a:extLst>
              <a:ext uri="{FF2B5EF4-FFF2-40B4-BE49-F238E27FC236}">
                <a16:creationId xmlns:a16="http://schemas.microsoft.com/office/drawing/2014/main" id="{08263CC7-5A82-FEBE-C1E5-270F30AA7081}"/>
              </a:ext>
            </a:extLst>
          </p:cNvPr>
          <p:cNvSpPr>
            <a:spLocks noGrp="1"/>
          </p:cNvSpPr>
          <p:nvPr>
            <p:ph idx="1"/>
          </p:nvPr>
        </p:nvSpPr>
        <p:spPr/>
        <p:txBody>
          <a:bodyPr/>
          <a:lstStyle/>
          <a:p>
            <a:r>
              <a:rPr lang="en-US" dirty="0"/>
              <a:t>Understand the general characteristics of subkingdom Protozoa</a:t>
            </a:r>
          </a:p>
          <a:p>
            <a:r>
              <a:rPr lang="en-US" dirty="0"/>
              <a:t>Learn the classification system proposed by Levine et al. (1980)</a:t>
            </a:r>
          </a:p>
          <a:p>
            <a:r>
              <a:rPr lang="en-US" dirty="0"/>
              <a:t>Identify the seven phyla and their distinguishing features</a:t>
            </a:r>
          </a:p>
          <a:p>
            <a:r>
              <a:rPr lang="en-US" dirty="0"/>
              <a:t>Recognize examples of each phylum</a:t>
            </a:r>
          </a:p>
        </p:txBody>
      </p:sp>
    </p:spTree>
    <p:extLst>
      <p:ext uri="{BB962C8B-B14F-4D97-AF65-F5344CB8AC3E}">
        <p14:creationId xmlns:p14="http://schemas.microsoft.com/office/powerpoint/2010/main" val="39949762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E31652-A27E-7E41-B331-A9B0ED49F45A}"/>
              </a:ext>
            </a:extLst>
          </p:cNvPr>
          <p:cNvSpPr>
            <a:spLocks noGrp="1"/>
          </p:cNvSpPr>
          <p:nvPr>
            <p:ph type="title"/>
          </p:nvPr>
        </p:nvSpPr>
        <p:spPr/>
        <p:txBody>
          <a:bodyPr>
            <a:normAutofit/>
          </a:bodyPr>
          <a:lstStyle/>
          <a:p>
            <a:r>
              <a:rPr lang="en-IN" dirty="0"/>
              <a:t>Kingdom Protista &amp; Subkingdom Protozoa</a:t>
            </a:r>
          </a:p>
        </p:txBody>
      </p:sp>
      <p:sp>
        <p:nvSpPr>
          <p:cNvPr id="3" name="Content Placeholder 2">
            <a:extLst>
              <a:ext uri="{FF2B5EF4-FFF2-40B4-BE49-F238E27FC236}">
                <a16:creationId xmlns:a16="http://schemas.microsoft.com/office/drawing/2014/main" id="{50C7018A-3003-AB45-94A2-61C6BEDC7425}"/>
              </a:ext>
            </a:extLst>
          </p:cNvPr>
          <p:cNvSpPr>
            <a:spLocks noGrp="1"/>
          </p:cNvSpPr>
          <p:nvPr>
            <p:ph idx="1"/>
          </p:nvPr>
        </p:nvSpPr>
        <p:spPr/>
        <p:txBody>
          <a:bodyPr>
            <a:normAutofit fontScale="85000" lnSpcReduction="20000"/>
          </a:bodyPr>
          <a:lstStyle/>
          <a:p>
            <a:endParaRPr lang="en-IN" dirty="0"/>
          </a:p>
          <a:p>
            <a:r>
              <a:rPr lang="en-IN" dirty="0"/>
              <a:t>Protista re eukaryotic, unicellular, heterotrophic or autotrophic organisms.</a:t>
            </a:r>
          </a:p>
          <a:p>
            <a:r>
              <a:rPr lang="en-IN" dirty="0"/>
              <a:t>The term </a:t>
            </a:r>
            <a:r>
              <a:rPr lang="en-IN" b="1" i="1" dirty="0"/>
              <a:t>Protista</a:t>
            </a:r>
            <a:r>
              <a:rPr lang="en-IN" dirty="0"/>
              <a:t> was first suggested by German scientist Ernst Haeckel in 1866.</a:t>
            </a:r>
          </a:p>
          <a:p>
            <a:r>
              <a:rPr lang="en-IN" dirty="0"/>
              <a:t>The earliest fossils of the protists date back to 1.4 billion years ago, i.e., </a:t>
            </a:r>
            <a:r>
              <a:rPr lang="en-IN" i="1" dirty="0"/>
              <a:t>radiolarians</a:t>
            </a:r>
            <a:r>
              <a:rPr lang="en-IN" dirty="0"/>
              <a:t> and </a:t>
            </a:r>
            <a:r>
              <a:rPr lang="en-IN" i="1" dirty="0"/>
              <a:t> foraminiferans</a:t>
            </a:r>
            <a:r>
              <a:rPr lang="en-IN" dirty="0"/>
              <a:t>.</a:t>
            </a:r>
          </a:p>
          <a:p>
            <a:r>
              <a:rPr lang="en-IN" dirty="0"/>
              <a:t>Protozoans are heterotrophic eukaryotic unicellular animals.</a:t>
            </a:r>
          </a:p>
          <a:p>
            <a:r>
              <a:rPr lang="en-US" dirty="0"/>
              <a:t>The word "protozoa" (singular protozoon) was coined in 1818 by zoologist Georg August Goldfuss.</a:t>
            </a:r>
          </a:p>
          <a:p>
            <a:r>
              <a:rPr lang="en-US" dirty="0"/>
              <a:t>The term Protozoa is formed from the Greek words π</a:t>
            </a:r>
            <a:r>
              <a:rPr lang="en-US" dirty="0" err="1"/>
              <a:t>ρῶτος</a:t>
            </a:r>
            <a:r>
              <a:rPr lang="en-US" dirty="0"/>
              <a:t> (</a:t>
            </a:r>
            <a:r>
              <a:rPr lang="en-US" dirty="0" err="1"/>
              <a:t>prôtos</a:t>
            </a:r>
            <a:r>
              <a:rPr lang="en-US" dirty="0"/>
              <a:t>), meaning "first", and </a:t>
            </a:r>
            <a:r>
              <a:rPr lang="en-US" dirty="0" err="1"/>
              <a:t>ζῷ</a:t>
            </a:r>
            <a:r>
              <a:rPr lang="en-US" dirty="0"/>
              <a:t>α (zôia), plural of ζῷον (zôion), meaning "animal".</a:t>
            </a:r>
          </a:p>
          <a:p>
            <a:r>
              <a:rPr lang="en-US" dirty="0"/>
              <a:t>Found in diverse habitats: freshwater, marine, soil, and as parasites.</a:t>
            </a:r>
          </a:p>
          <a:p>
            <a:r>
              <a:rPr lang="en-US" dirty="0"/>
              <a:t>About 50,000 known species.</a:t>
            </a:r>
            <a:endParaRPr lang="en-IN" dirty="0"/>
          </a:p>
        </p:txBody>
      </p:sp>
    </p:spTree>
    <p:extLst>
      <p:ext uri="{BB962C8B-B14F-4D97-AF65-F5344CB8AC3E}">
        <p14:creationId xmlns:p14="http://schemas.microsoft.com/office/powerpoint/2010/main" val="3242917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6AF6E3-A4D1-CF71-33EE-4E7AAF657A71}"/>
              </a:ext>
            </a:extLst>
          </p:cNvPr>
          <p:cNvSpPr>
            <a:spLocks noGrp="1"/>
          </p:cNvSpPr>
          <p:nvPr>
            <p:ph type="title"/>
          </p:nvPr>
        </p:nvSpPr>
        <p:spPr/>
        <p:txBody>
          <a:bodyPr/>
          <a:lstStyle/>
          <a:p>
            <a:r>
              <a:rPr lang="en-IN" dirty="0"/>
              <a:t>Protozoan classification</a:t>
            </a:r>
          </a:p>
        </p:txBody>
      </p:sp>
      <p:sp>
        <p:nvSpPr>
          <p:cNvPr id="3" name="Content Placeholder 2">
            <a:extLst>
              <a:ext uri="{FF2B5EF4-FFF2-40B4-BE49-F238E27FC236}">
                <a16:creationId xmlns:a16="http://schemas.microsoft.com/office/drawing/2014/main" id="{635B2ACD-8474-C297-741B-B8428BA99D79}"/>
              </a:ext>
            </a:extLst>
          </p:cNvPr>
          <p:cNvSpPr>
            <a:spLocks noGrp="1"/>
          </p:cNvSpPr>
          <p:nvPr>
            <p:ph idx="1"/>
          </p:nvPr>
        </p:nvSpPr>
        <p:spPr/>
        <p:txBody>
          <a:bodyPr>
            <a:normAutofit fontScale="92500" lnSpcReduction="20000"/>
          </a:bodyPr>
          <a:lstStyle/>
          <a:p>
            <a:r>
              <a:rPr lang="en-IN" dirty="0"/>
              <a:t>Earlier classifications were based mainly on locomotory organelles:</a:t>
            </a:r>
          </a:p>
          <a:p>
            <a:pPr lvl="1"/>
            <a:r>
              <a:rPr lang="en-IN" dirty="0"/>
              <a:t>Sarcodina (pseudopodia)</a:t>
            </a:r>
          </a:p>
          <a:p>
            <a:pPr lvl="1"/>
            <a:r>
              <a:rPr lang="en-IN" dirty="0" err="1"/>
              <a:t>Mastigophora</a:t>
            </a:r>
            <a:r>
              <a:rPr lang="en-IN" dirty="0"/>
              <a:t> (flagella)</a:t>
            </a:r>
          </a:p>
          <a:p>
            <a:pPr lvl="1"/>
            <a:r>
              <a:rPr lang="en-IN" dirty="0"/>
              <a:t>Ciliata (cilia)</a:t>
            </a:r>
          </a:p>
          <a:p>
            <a:pPr lvl="1"/>
            <a:r>
              <a:rPr lang="en-IN" dirty="0" err="1"/>
              <a:t>Sporozoa</a:t>
            </a:r>
            <a:r>
              <a:rPr lang="en-IN" dirty="0"/>
              <a:t> (no locomotory organelles).</a:t>
            </a:r>
          </a:p>
          <a:p>
            <a:r>
              <a:rPr lang="en-IN" dirty="0"/>
              <a:t>Later, electron microscopy and molecular biology revealed more complexity.</a:t>
            </a:r>
          </a:p>
          <a:p>
            <a:r>
              <a:rPr lang="en-US" dirty="0"/>
              <a:t>Basis of Classification (Levine et al., 1980):</a:t>
            </a:r>
          </a:p>
          <a:p>
            <a:pPr lvl="1"/>
            <a:r>
              <a:rPr lang="en-US" dirty="0"/>
              <a:t>Mode of locomotion</a:t>
            </a:r>
          </a:p>
          <a:p>
            <a:pPr lvl="1"/>
            <a:r>
              <a:rPr lang="en-US" dirty="0"/>
              <a:t>Ultrastructural features</a:t>
            </a:r>
          </a:p>
          <a:p>
            <a:pPr lvl="1"/>
            <a:r>
              <a:rPr lang="en-US" dirty="0"/>
              <a:t>Life cycle and reproduction</a:t>
            </a:r>
          </a:p>
          <a:p>
            <a:r>
              <a:rPr lang="en-US" dirty="0"/>
              <a:t>Widely adopted in zoology curricula for clarity and systematic grouping.</a:t>
            </a:r>
            <a:endParaRPr lang="en-IN" dirty="0"/>
          </a:p>
        </p:txBody>
      </p:sp>
    </p:spTree>
    <p:extLst>
      <p:ext uri="{BB962C8B-B14F-4D97-AF65-F5344CB8AC3E}">
        <p14:creationId xmlns:p14="http://schemas.microsoft.com/office/powerpoint/2010/main" val="16232002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B78804-177A-2D2A-D59B-A4B1F2289DB8}"/>
              </a:ext>
            </a:extLst>
          </p:cNvPr>
          <p:cNvSpPr>
            <a:spLocks noGrp="1"/>
          </p:cNvSpPr>
          <p:nvPr>
            <p:ph type="title"/>
          </p:nvPr>
        </p:nvSpPr>
        <p:spPr/>
        <p:txBody>
          <a:bodyPr/>
          <a:lstStyle/>
          <a:p>
            <a:r>
              <a:rPr lang="en-IN" dirty="0"/>
              <a:t>General Characters</a:t>
            </a:r>
          </a:p>
        </p:txBody>
      </p:sp>
      <p:sp>
        <p:nvSpPr>
          <p:cNvPr id="3" name="Content Placeholder 2">
            <a:extLst>
              <a:ext uri="{FF2B5EF4-FFF2-40B4-BE49-F238E27FC236}">
                <a16:creationId xmlns:a16="http://schemas.microsoft.com/office/drawing/2014/main" id="{AA9768CD-46A5-C3EA-F520-F566DD6346C1}"/>
              </a:ext>
            </a:extLst>
          </p:cNvPr>
          <p:cNvSpPr>
            <a:spLocks noGrp="1"/>
          </p:cNvSpPr>
          <p:nvPr>
            <p:ph idx="1"/>
          </p:nvPr>
        </p:nvSpPr>
        <p:spPr/>
        <p:txBody>
          <a:bodyPr>
            <a:normAutofit/>
          </a:bodyPr>
          <a:lstStyle/>
          <a:p>
            <a:r>
              <a:rPr lang="en-IN" dirty="0"/>
              <a:t>Microscopic and unicellular animalcules.</a:t>
            </a:r>
          </a:p>
          <a:p>
            <a:r>
              <a:rPr lang="en-IN" dirty="0"/>
              <a:t>Protoplasmic grade body organisations.</a:t>
            </a:r>
          </a:p>
          <a:p>
            <a:r>
              <a:rPr lang="en-IN" dirty="0"/>
              <a:t>They exhibits all kinds of symmetry</a:t>
            </a:r>
          </a:p>
          <a:p>
            <a:r>
              <a:rPr lang="en-IN" dirty="0"/>
              <a:t>Contains one or more nuclei, which can be monomorphic or dimorphic.</a:t>
            </a:r>
          </a:p>
          <a:p>
            <a:r>
              <a:rPr lang="en-IN" dirty="0"/>
              <a:t> Single or colonial</a:t>
            </a:r>
          </a:p>
          <a:p>
            <a:r>
              <a:rPr lang="en-IN" dirty="0"/>
              <a:t>Body either naked or covered by pellicle or test, made of silica or calcium carbonate.</a:t>
            </a:r>
          </a:p>
          <a:p>
            <a:r>
              <a:rPr lang="en-IN" dirty="0"/>
              <a:t>Locomotory organelles may be flagella, cilia, pseudopodia or absent.</a:t>
            </a:r>
          </a:p>
          <a:p>
            <a:endParaRPr lang="en-IN" dirty="0"/>
          </a:p>
        </p:txBody>
      </p:sp>
    </p:spTree>
    <p:extLst>
      <p:ext uri="{BB962C8B-B14F-4D97-AF65-F5344CB8AC3E}">
        <p14:creationId xmlns:p14="http://schemas.microsoft.com/office/powerpoint/2010/main" val="41691494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49BA3A-B437-3CF8-D911-F3A827E49E9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A8E04CB-9024-0B9C-151D-BC8778622C0A}"/>
              </a:ext>
            </a:extLst>
          </p:cNvPr>
          <p:cNvSpPr>
            <a:spLocks noGrp="1"/>
          </p:cNvSpPr>
          <p:nvPr>
            <p:ph type="title"/>
          </p:nvPr>
        </p:nvSpPr>
        <p:spPr/>
        <p:txBody>
          <a:bodyPr/>
          <a:lstStyle/>
          <a:p>
            <a:r>
              <a:rPr lang="en-IN" dirty="0"/>
              <a:t>General Characters</a:t>
            </a:r>
          </a:p>
        </p:txBody>
      </p:sp>
      <p:sp>
        <p:nvSpPr>
          <p:cNvPr id="3" name="Content Placeholder 2">
            <a:extLst>
              <a:ext uri="{FF2B5EF4-FFF2-40B4-BE49-F238E27FC236}">
                <a16:creationId xmlns:a16="http://schemas.microsoft.com/office/drawing/2014/main" id="{7D2BCFD0-9E93-053F-C5CA-FCBDE15EDCF7}"/>
              </a:ext>
            </a:extLst>
          </p:cNvPr>
          <p:cNvSpPr>
            <a:spLocks noGrp="1"/>
          </p:cNvSpPr>
          <p:nvPr>
            <p:ph idx="1"/>
          </p:nvPr>
        </p:nvSpPr>
        <p:spPr/>
        <p:txBody>
          <a:bodyPr>
            <a:normAutofit fontScale="92500" lnSpcReduction="10000"/>
          </a:bodyPr>
          <a:lstStyle/>
          <a:p>
            <a:r>
              <a:rPr lang="en-IN" dirty="0"/>
              <a:t>Nutrition may be holozoic (animal-like: </a:t>
            </a:r>
            <a:r>
              <a:rPr lang="en-IN" i="1" dirty="0"/>
              <a:t>Amoeba</a:t>
            </a:r>
            <a:r>
              <a:rPr lang="en-IN" dirty="0"/>
              <a:t>), holophytic (plant-like: </a:t>
            </a:r>
            <a:r>
              <a:rPr lang="en-IN" i="1" dirty="0"/>
              <a:t>Euglena</a:t>
            </a:r>
            <a:r>
              <a:rPr lang="en-IN" dirty="0"/>
              <a:t>), saprophytic, mixotrophic, and parasitic.</a:t>
            </a:r>
          </a:p>
          <a:p>
            <a:r>
              <a:rPr lang="en-IN" dirty="0"/>
              <a:t>Digestion occurs intracellularly, in food vacuoles.</a:t>
            </a:r>
          </a:p>
          <a:p>
            <a:r>
              <a:rPr lang="en-IN" dirty="0"/>
              <a:t>Respiration and excretion through either body surface or with contractile vacuoles. Contractile vacuoles mainly maintain water balance through osmoregulation.</a:t>
            </a:r>
          </a:p>
          <a:p>
            <a:r>
              <a:rPr lang="en-IN" dirty="0"/>
              <a:t>Reproduction may be sexual or asexual:</a:t>
            </a:r>
          </a:p>
          <a:p>
            <a:pPr lvl="1"/>
            <a:r>
              <a:rPr lang="en-IN" dirty="0"/>
              <a:t>Asexual: binary or multiple fission, plasmotomy, or budding.</a:t>
            </a:r>
          </a:p>
          <a:p>
            <a:pPr lvl="1"/>
            <a:r>
              <a:rPr lang="en-IN" dirty="0"/>
              <a:t>Sexual: Conjugation and syngamy.</a:t>
            </a:r>
          </a:p>
          <a:p>
            <a:r>
              <a:rPr lang="en-IN" dirty="0"/>
              <a:t>Life history is often complicated by the alternation of sexual and asexual generations.</a:t>
            </a:r>
          </a:p>
        </p:txBody>
      </p:sp>
    </p:spTree>
    <p:extLst>
      <p:ext uri="{BB962C8B-B14F-4D97-AF65-F5344CB8AC3E}">
        <p14:creationId xmlns:p14="http://schemas.microsoft.com/office/powerpoint/2010/main" val="33075181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BD31C0-3BFB-9187-BE25-679F452FFBB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CBAA929-DE96-4466-058A-CDCBF4781DA3}"/>
              </a:ext>
            </a:extLst>
          </p:cNvPr>
          <p:cNvSpPr>
            <a:spLocks noGrp="1"/>
          </p:cNvSpPr>
          <p:nvPr>
            <p:ph type="title"/>
          </p:nvPr>
        </p:nvSpPr>
        <p:spPr/>
        <p:txBody>
          <a:bodyPr/>
          <a:lstStyle/>
          <a:p>
            <a:r>
              <a:rPr lang="en-IN" dirty="0"/>
              <a:t>General Characters</a:t>
            </a:r>
          </a:p>
        </p:txBody>
      </p:sp>
      <p:sp>
        <p:nvSpPr>
          <p:cNvPr id="3" name="Content Placeholder 2">
            <a:extLst>
              <a:ext uri="{FF2B5EF4-FFF2-40B4-BE49-F238E27FC236}">
                <a16:creationId xmlns:a16="http://schemas.microsoft.com/office/drawing/2014/main" id="{8B23DAA4-886E-8989-513B-CA2B1F5A9CFB}"/>
              </a:ext>
            </a:extLst>
          </p:cNvPr>
          <p:cNvSpPr>
            <a:spLocks noGrp="1"/>
          </p:cNvSpPr>
          <p:nvPr>
            <p:ph idx="1"/>
          </p:nvPr>
        </p:nvSpPr>
        <p:spPr/>
        <p:txBody>
          <a:bodyPr>
            <a:normAutofit/>
          </a:bodyPr>
          <a:lstStyle/>
          <a:p>
            <a:r>
              <a:rPr lang="en-IN" dirty="0"/>
              <a:t>They never develop the blastula stage during development.</a:t>
            </a:r>
          </a:p>
          <a:p>
            <a:r>
              <a:rPr lang="en-IN" dirty="0"/>
              <a:t> Free-living organisms are mostly aquatic, inhabiting fresh and sea waters and dump places. Parasitic and commensal protozoa live over or inside the bodies of animals and plants. Sufficient moisture is essential in their environment.</a:t>
            </a:r>
          </a:p>
        </p:txBody>
      </p:sp>
    </p:spTree>
    <p:extLst>
      <p:ext uri="{BB962C8B-B14F-4D97-AF65-F5344CB8AC3E}">
        <p14:creationId xmlns:p14="http://schemas.microsoft.com/office/powerpoint/2010/main" val="2203344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46B367-C2A9-620E-2F2F-B4028A3EA976}"/>
              </a:ext>
            </a:extLst>
          </p:cNvPr>
          <p:cNvSpPr>
            <a:spLocks noGrp="1"/>
          </p:cNvSpPr>
          <p:nvPr>
            <p:ph type="title"/>
          </p:nvPr>
        </p:nvSpPr>
        <p:spPr/>
        <p:txBody>
          <a:bodyPr/>
          <a:lstStyle/>
          <a:p>
            <a:r>
              <a:rPr lang="en-IN" dirty="0"/>
              <a:t>Classification</a:t>
            </a:r>
          </a:p>
        </p:txBody>
      </p:sp>
      <p:sp>
        <p:nvSpPr>
          <p:cNvPr id="3" name="Content Placeholder 2">
            <a:extLst>
              <a:ext uri="{FF2B5EF4-FFF2-40B4-BE49-F238E27FC236}">
                <a16:creationId xmlns:a16="http://schemas.microsoft.com/office/drawing/2014/main" id="{6C2FE0A0-C656-2ACB-056D-3943DB1BF868}"/>
              </a:ext>
            </a:extLst>
          </p:cNvPr>
          <p:cNvSpPr>
            <a:spLocks noGrp="1"/>
          </p:cNvSpPr>
          <p:nvPr>
            <p:ph idx="1"/>
          </p:nvPr>
        </p:nvSpPr>
        <p:spPr/>
        <p:txBody>
          <a:bodyPr>
            <a:normAutofit lnSpcReduction="10000"/>
          </a:bodyPr>
          <a:lstStyle/>
          <a:p>
            <a:pPr marL="0" indent="0">
              <a:buNone/>
            </a:pPr>
            <a:r>
              <a:rPr lang="en-IN" dirty="0"/>
              <a:t>Kingdom: Protista</a:t>
            </a:r>
          </a:p>
          <a:p>
            <a:pPr marL="0" indent="0">
              <a:buNone/>
            </a:pPr>
            <a:r>
              <a:rPr lang="en-IN" dirty="0"/>
              <a:t>	Subkingdom: Protozoa</a:t>
            </a:r>
          </a:p>
          <a:p>
            <a:pPr marL="0" indent="0">
              <a:buNone/>
            </a:pPr>
            <a:r>
              <a:rPr lang="en-IN" dirty="0"/>
              <a:t>		Phylum 1: </a:t>
            </a:r>
            <a:r>
              <a:rPr lang="en-IN" dirty="0" err="1"/>
              <a:t>Sarcomastigophora</a:t>
            </a:r>
            <a:endParaRPr lang="en-IN" dirty="0"/>
          </a:p>
          <a:p>
            <a:pPr marL="0" indent="0">
              <a:buNone/>
            </a:pPr>
            <a:r>
              <a:rPr lang="en-IN" dirty="0"/>
              <a:t>		Phylum 2: </a:t>
            </a:r>
            <a:r>
              <a:rPr lang="en-IN" dirty="0" err="1"/>
              <a:t>Labyrinthomorpha</a:t>
            </a:r>
            <a:endParaRPr lang="en-IN" dirty="0"/>
          </a:p>
          <a:p>
            <a:pPr marL="0" indent="0">
              <a:buNone/>
            </a:pPr>
            <a:r>
              <a:rPr lang="en-IN" dirty="0"/>
              <a:t>		Phylum 3: Apicomplexa</a:t>
            </a:r>
          </a:p>
          <a:p>
            <a:pPr marL="0" indent="0">
              <a:buNone/>
            </a:pPr>
            <a:r>
              <a:rPr lang="en-IN" dirty="0"/>
              <a:t>		Phylum 4: </a:t>
            </a:r>
            <a:r>
              <a:rPr lang="en-IN" dirty="0" err="1"/>
              <a:t>Microspora</a:t>
            </a:r>
            <a:endParaRPr lang="en-IN" dirty="0"/>
          </a:p>
          <a:p>
            <a:pPr marL="0" indent="0">
              <a:buNone/>
            </a:pPr>
            <a:r>
              <a:rPr lang="en-IN" dirty="0"/>
              <a:t>		Phylum 5: </a:t>
            </a:r>
            <a:r>
              <a:rPr lang="en-IN" dirty="0" err="1"/>
              <a:t>Ascetospora</a:t>
            </a:r>
            <a:endParaRPr lang="en-IN" dirty="0"/>
          </a:p>
          <a:p>
            <a:pPr marL="0" indent="0">
              <a:buNone/>
            </a:pPr>
            <a:r>
              <a:rPr lang="en-IN" dirty="0"/>
              <a:t>		Phylum 6: Myxozoa</a:t>
            </a:r>
          </a:p>
          <a:p>
            <a:pPr marL="0" indent="0">
              <a:buNone/>
            </a:pPr>
            <a:r>
              <a:rPr lang="en-IN" dirty="0"/>
              <a:t>		Phylum 7: </a:t>
            </a:r>
            <a:r>
              <a:rPr lang="en-IN" dirty="0" err="1"/>
              <a:t>Ciliophora</a:t>
            </a:r>
            <a:endParaRPr lang="en-IN" dirty="0"/>
          </a:p>
          <a:p>
            <a:pPr marL="0" indent="0">
              <a:buNone/>
            </a:pPr>
            <a:endParaRPr lang="en-IN" dirty="0"/>
          </a:p>
        </p:txBody>
      </p:sp>
    </p:spTree>
    <p:extLst>
      <p:ext uri="{BB962C8B-B14F-4D97-AF65-F5344CB8AC3E}">
        <p14:creationId xmlns:p14="http://schemas.microsoft.com/office/powerpoint/2010/main" val="29777447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48060-EAF4-C826-9BD5-C0D0ECEF21F3}"/>
              </a:ext>
            </a:extLst>
          </p:cNvPr>
          <p:cNvSpPr>
            <a:spLocks noGrp="1"/>
          </p:cNvSpPr>
          <p:nvPr>
            <p:ph type="title"/>
          </p:nvPr>
        </p:nvSpPr>
        <p:spPr/>
        <p:txBody>
          <a:bodyPr/>
          <a:lstStyle/>
          <a:p>
            <a:r>
              <a:rPr lang="en-IN" dirty="0"/>
              <a:t>Phylum </a:t>
            </a:r>
            <a:r>
              <a:rPr lang="en-IN" dirty="0" err="1"/>
              <a:t>Sarcomastigophora</a:t>
            </a:r>
            <a:endParaRPr lang="en-IN" dirty="0"/>
          </a:p>
        </p:txBody>
      </p:sp>
      <p:sp>
        <p:nvSpPr>
          <p:cNvPr id="3" name="Content Placeholder 2">
            <a:extLst>
              <a:ext uri="{FF2B5EF4-FFF2-40B4-BE49-F238E27FC236}">
                <a16:creationId xmlns:a16="http://schemas.microsoft.com/office/drawing/2014/main" id="{A5860078-5A3F-C22C-D10A-F0C9D282BDB6}"/>
              </a:ext>
            </a:extLst>
          </p:cNvPr>
          <p:cNvSpPr>
            <a:spLocks noGrp="1"/>
          </p:cNvSpPr>
          <p:nvPr>
            <p:ph idx="1"/>
          </p:nvPr>
        </p:nvSpPr>
        <p:spPr>
          <a:xfrm>
            <a:off x="838200" y="1825625"/>
            <a:ext cx="4921577" cy="4351338"/>
          </a:xfrm>
        </p:spPr>
        <p:txBody>
          <a:bodyPr>
            <a:normAutofit/>
          </a:bodyPr>
          <a:lstStyle/>
          <a:p>
            <a:r>
              <a:rPr lang="en-IN" dirty="0"/>
              <a:t>Locomotion: Pseudopodia or flagella or both</a:t>
            </a:r>
          </a:p>
          <a:p>
            <a:r>
              <a:rPr lang="en-IN" dirty="0"/>
              <a:t>Nucleus: Monomorphic (single type), except in </a:t>
            </a:r>
            <a:r>
              <a:rPr lang="en-IN" dirty="0" err="1"/>
              <a:t>hererokaryotic</a:t>
            </a:r>
            <a:r>
              <a:rPr lang="en-IN" dirty="0"/>
              <a:t> </a:t>
            </a:r>
            <a:r>
              <a:rPr lang="en-IN" dirty="0" err="1"/>
              <a:t>Foraminiferida</a:t>
            </a:r>
            <a:r>
              <a:rPr lang="en-IN" dirty="0"/>
              <a:t>.</a:t>
            </a:r>
          </a:p>
          <a:p>
            <a:r>
              <a:rPr lang="en-IN" dirty="0"/>
              <a:t>Reproduction: Fission (asexual) or syngamy (sexual)</a:t>
            </a:r>
          </a:p>
          <a:p>
            <a:r>
              <a:rPr lang="en-IN" dirty="0"/>
              <a:t>Spore formation: Absent</a:t>
            </a:r>
          </a:p>
        </p:txBody>
      </p:sp>
      <p:pic>
        <p:nvPicPr>
          <p:cNvPr id="4" name="Picture 3">
            <a:extLst>
              <a:ext uri="{FF2B5EF4-FFF2-40B4-BE49-F238E27FC236}">
                <a16:creationId xmlns:a16="http://schemas.microsoft.com/office/drawing/2014/main" id="{AA9AFB20-3699-D73E-5E5F-01B7AE55DD9D}"/>
              </a:ext>
            </a:extLst>
          </p:cNvPr>
          <p:cNvPicPr>
            <a:picLocks noChangeAspect="1"/>
          </p:cNvPicPr>
          <p:nvPr/>
        </p:nvPicPr>
        <p:blipFill>
          <a:blip r:embed="rId2"/>
          <a:stretch>
            <a:fillRect/>
          </a:stretch>
        </p:blipFill>
        <p:spPr>
          <a:xfrm>
            <a:off x="6096000" y="1470580"/>
            <a:ext cx="2818615" cy="2113961"/>
          </a:xfrm>
          <a:prstGeom prst="rect">
            <a:avLst/>
          </a:prstGeom>
        </p:spPr>
      </p:pic>
      <p:pic>
        <p:nvPicPr>
          <p:cNvPr id="5" name="Picture 4">
            <a:extLst>
              <a:ext uri="{FF2B5EF4-FFF2-40B4-BE49-F238E27FC236}">
                <a16:creationId xmlns:a16="http://schemas.microsoft.com/office/drawing/2014/main" id="{93B28DAB-5D29-0FD5-9BD4-7D810CB51092}"/>
              </a:ext>
            </a:extLst>
          </p:cNvPr>
          <p:cNvPicPr>
            <a:picLocks noChangeAspect="1"/>
          </p:cNvPicPr>
          <p:nvPr/>
        </p:nvPicPr>
        <p:blipFill>
          <a:blip r:embed="rId3"/>
          <a:srcRect l="11932" r="9174"/>
          <a:stretch>
            <a:fillRect/>
          </a:stretch>
        </p:blipFill>
        <p:spPr>
          <a:xfrm>
            <a:off x="9027737" y="1470579"/>
            <a:ext cx="3054284" cy="2113961"/>
          </a:xfrm>
          <a:prstGeom prst="rect">
            <a:avLst/>
          </a:prstGeom>
        </p:spPr>
      </p:pic>
      <p:pic>
        <p:nvPicPr>
          <p:cNvPr id="6" name="Picture 5">
            <a:extLst>
              <a:ext uri="{FF2B5EF4-FFF2-40B4-BE49-F238E27FC236}">
                <a16:creationId xmlns:a16="http://schemas.microsoft.com/office/drawing/2014/main" id="{AB0FC44D-C955-2E7B-3B04-445756E71CE1}"/>
              </a:ext>
            </a:extLst>
          </p:cNvPr>
          <p:cNvPicPr>
            <a:picLocks noChangeAspect="1"/>
          </p:cNvPicPr>
          <p:nvPr/>
        </p:nvPicPr>
        <p:blipFill>
          <a:blip r:embed="rId4"/>
          <a:srcRect t="9353" b="3844"/>
          <a:stretch>
            <a:fillRect/>
          </a:stretch>
        </p:blipFill>
        <p:spPr>
          <a:xfrm>
            <a:off x="6096000" y="4001294"/>
            <a:ext cx="2546066" cy="2113961"/>
          </a:xfrm>
          <a:prstGeom prst="rect">
            <a:avLst/>
          </a:prstGeom>
        </p:spPr>
      </p:pic>
      <p:pic>
        <p:nvPicPr>
          <p:cNvPr id="7" name="Picture 6">
            <a:extLst>
              <a:ext uri="{FF2B5EF4-FFF2-40B4-BE49-F238E27FC236}">
                <a16:creationId xmlns:a16="http://schemas.microsoft.com/office/drawing/2014/main" id="{CECE2DD9-4AFC-C7FE-80E0-7E91B2D43307}"/>
              </a:ext>
            </a:extLst>
          </p:cNvPr>
          <p:cNvPicPr>
            <a:picLocks noChangeAspect="1"/>
          </p:cNvPicPr>
          <p:nvPr/>
        </p:nvPicPr>
        <p:blipFill>
          <a:blip r:embed="rId5"/>
          <a:srcRect l="8382" r="10709"/>
          <a:stretch>
            <a:fillRect/>
          </a:stretch>
        </p:blipFill>
        <p:spPr>
          <a:xfrm>
            <a:off x="9027737" y="4001293"/>
            <a:ext cx="3054284" cy="2113961"/>
          </a:xfrm>
          <a:prstGeom prst="rect">
            <a:avLst/>
          </a:prstGeom>
        </p:spPr>
      </p:pic>
      <p:sp>
        <p:nvSpPr>
          <p:cNvPr id="9" name="TextBox 8">
            <a:extLst>
              <a:ext uri="{FF2B5EF4-FFF2-40B4-BE49-F238E27FC236}">
                <a16:creationId xmlns:a16="http://schemas.microsoft.com/office/drawing/2014/main" id="{23352134-E003-7405-7785-C55AC576E058}"/>
              </a:ext>
            </a:extLst>
          </p:cNvPr>
          <p:cNvSpPr txBox="1"/>
          <p:nvPr/>
        </p:nvSpPr>
        <p:spPr>
          <a:xfrm>
            <a:off x="6097572" y="3584540"/>
            <a:ext cx="2817043" cy="369332"/>
          </a:xfrm>
          <a:prstGeom prst="rect">
            <a:avLst/>
          </a:prstGeom>
          <a:noFill/>
        </p:spPr>
        <p:txBody>
          <a:bodyPr wrap="square">
            <a:spAutoFit/>
          </a:bodyPr>
          <a:lstStyle/>
          <a:p>
            <a:r>
              <a:rPr lang="en-IN" i="1" dirty="0"/>
              <a:t>Amoeba</a:t>
            </a:r>
            <a:endParaRPr lang="en-IN" dirty="0"/>
          </a:p>
        </p:txBody>
      </p:sp>
      <p:sp>
        <p:nvSpPr>
          <p:cNvPr id="12" name="TextBox 11">
            <a:extLst>
              <a:ext uri="{FF2B5EF4-FFF2-40B4-BE49-F238E27FC236}">
                <a16:creationId xmlns:a16="http://schemas.microsoft.com/office/drawing/2014/main" id="{F82B016C-5ED7-34AE-5E12-A89925A45331}"/>
              </a:ext>
            </a:extLst>
          </p:cNvPr>
          <p:cNvSpPr txBox="1"/>
          <p:nvPr/>
        </p:nvSpPr>
        <p:spPr>
          <a:xfrm>
            <a:off x="9027737" y="3584540"/>
            <a:ext cx="2817043" cy="369332"/>
          </a:xfrm>
          <a:prstGeom prst="rect">
            <a:avLst/>
          </a:prstGeom>
          <a:noFill/>
        </p:spPr>
        <p:txBody>
          <a:bodyPr wrap="square">
            <a:spAutoFit/>
          </a:bodyPr>
          <a:lstStyle/>
          <a:p>
            <a:r>
              <a:rPr lang="en-IN" i="1" dirty="0"/>
              <a:t>Euglena</a:t>
            </a:r>
            <a:endParaRPr lang="en-IN" dirty="0"/>
          </a:p>
        </p:txBody>
      </p:sp>
      <p:sp>
        <p:nvSpPr>
          <p:cNvPr id="13" name="TextBox 12">
            <a:extLst>
              <a:ext uri="{FF2B5EF4-FFF2-40B4-BE49-F238E27FC236}">
                <a16:creationId xmlns:a16="http://schemas.microsoft.com/office/drawing/2014/main" id="{C35A9C04-ACDE-3F92-5577-07364AC66950}"/>
              </a:ext>
            </a:extLst>
          </p:cNvPr>
          <p:cNvSpPr txBox="1"/>
          <p:nvPr/>
        </p:nvSpPr>
        <p:spPr>
          <a:xfrm>
            <a:off x="6017858" y="6115254"/>
            <a:ext cx="2817043" cy="369332"/>
          </a:xfrm>
          <a:prstGeom prst="rect">
            <a:avLst/>
          </a:prstGeom>
          <a:noFill/>
        </p:spPr>
        <p:txBody>
          <a:bodyPr wrap="square">
            <a:spAutoFit/>
          </a:bodyPr>
          <a:lstStyle/>
          <a:p>
            <a:r>
              <a:rPr lang="en-IN" i="1" dirty="0"/>
              <a:t>Opalina</a:t>
            </a:r>
            <a:endParaRPr lang="en-IN" dirty="0"/>
          </a:p>
        </p:txBody>
      </p:sp>
      <p:sp>
        <p:nvSpPr>
          <p:cNvPr id="14" name="TextBox 13">
            <a:extLst>
              <a:ext uri="{FF2B5EF4-FFF2-40B4-BE49-F238E27FC236}">
                <a16:creationId xmlns:a16="http://schemas.microsoft.com/office/drawing/2014/main" id="{AE91C260-A4B7-9D93-383A-5A3C3CEB6733}"/>
              </a:ext>
            </a:extLst>
          </p:cNvPr>
          <p:cNvSpPr txBox="1"/>
          <p:nvPr/>
        </p:nvSpPr>
        <p:spPr>
          <a:xfrm>
            <a:off x="9027736" y="6123543"/>
            <a:ext cx="2817043" cy="369332"/>
          </a:xfrm>
          <a:prstGeom prst="rect">
            <a:avLst/>
          </a:prstGeom>
          <a:noFill/>
        </p:spPr>
        <p:txBody>
          <a:bodyPr wrap="square">
            <a:spAutoFit/>
          </a:bodyPr>
          <a:lstStyle/>
          <a:p>
            <a:r>
              <a:rPr lang="en-IN" i="1" dirty="0"/>
              <a:t>Giardia</a:t>
            </a:r>
            <a:endParaRPr lang="en-IN" dirty="0"/>
          </a:p>
        </p:txBody>
      </p:sp>
    </p:spTree>
    <p:extLst>
      <p:ext uri="{BB962C8B-B14F-4D97-AF65-F5344CB8AC3E}">
        <p14:creationId xmlns:p14="http://schemas.microsoft.com/office/powerpoint/2010/main" val="240748168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1023</TotalTime>
  <Words>902</Words>
  <Application>Microsoft Office PowerPoint</Application>
  <PresentationFormat>Widescreen</PresentationFormat>
  <Paragraphs>128</Paragraphs>
  <Slides>15</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15</vt:i4>
      </vt:variant>
    </vt:vector>
  </HeadingPairs>
  <TitlesOfParts>
    <vt:vector size="22" baseType="lpstr">
      <vt:lpstr>Arial</vt:lpstr>
      <vt:lpstr>Calibri</vt:lpstr>
      <vt:lpstr>Calibri Light</vt:lpstr>
      <vt:lpstr>Castellar</vt:lpstr>
      <vt:lpstr>Engravers MT</vt:lpstr>
      <vt:lpstr>Goudy Old Style</vt:lpstr>
      <vt:lpstr>Office Theme</vt:lpstr>
      <vt:lpstr>PowerPoint Presentation</vt:lpstr>
      <vt:lpstr>Learning Objectives</vt:lpstr>
      <vt:lpstr>Kingdom Protista &amp; Subkingdom Protozoa</vt:lpstr>
      <vt:lpstr>Protozoan classification</vt:lpstr>
      <vt:lpstr>General Characters</vt:lpstr>
      <vt:lpstr>General Characters</vt:lpstr>
      <vt:lpstr>General Characters</vt:lpstr>
      <vt:lpstr>Classification</vt:lpstr>
      <vt:lpstr>Phylum Sarcomastigophora</vt:lpstr>
      <vt:lpstr>Phylum Labyrinthomorpha</vt:lpstr>
      <vt:lpstr>Phylum Apicomplexa</vt:lpstr>
      <vt:lpstr>Phylum Microspora</vt:lpstr>
      <vt:lpstr>Phylum Ascetospora</vt:lpstr>
      <vt:lpstr>Phylum Myxozoa</vt:lpstr>
      <vt:lpstr>Phylum Ciliophora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Sagar Adhurya</dc:creator>
  <cp:lastModifiedBy>Sagar Adhurya</cp:lastModifiedBy>
  <cp:revision>1</cp:revision>
  <dcterms:created xsi:type="dcterms:W3CDTF">2025-09-18T15:00:36Z</dcterms:created>
  <dcterms:modified xsi:type="dcterms:W3CDTF">2025-09-19T08:04:06Z</dcterms:modified>
</cp:coreProperties>
</file>